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77" r:id="rId4"/>
    <p:sldId id="538" r:id="rId5"/>
    <p:sldId id="259" r:id="rId6"/>
    <p:sldId id="540" r:id="rId7"/>
    <p:sldId id="539" r:id="rId8"/>
    <p:sldId id="541" r:id="rId9"/>
    <p:sldId id="553" r:id="rId10"/>
    <p:sldId id="554" r:id="rId11"/>
    <p:sldId id="545" r:id="rId12"/>
    <p:sldId id="552" r:id="rId13"/>
    <p:sldId id="555" r:id="rId14"/>
    <p:sldId id="547" r:id="rId15"/>
    <p:sldId id="550" r:id="rId16"/>
    <p:sldId id="551" r:id="rId17"/>
    <p:sldId id="275" r:id="rId18"/>
  </p:sldIdLst>
  <p:sldSz cx="12192000" cy="6858000"/>
  <p:notesSz cx="6858000" cy="9144000"/>
  <p:embeddedFontLst>
    <p:embeddedFont>
      <p:font typeface="Arial Narrow" panose="020B0606020202030204" pitchFamily="34" charset="0"/>
      <p:regular r:id="rId20"/>
      <p:bold r:id="rId21"/>
      <p:italic r:id="rId22"/>
      <p:bold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Open Sans" panose="020B0606030504020204" pitchFamily="34" charset="0"/>
      <p:regular r:id="rId28"/>
      <p:bold r:id="rId29"/>
      <p:italic r:id="rId30"/>
      <p:boldItalic r:id="rId31"/>
    </p:embeddedFont>
    <p:embeddedFont>
      <p:font typeface="Playfair Display" panose="00000500000000000000" pitchFamily="2" charset="-52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8" roundtripDataSignature="AMtx7mhV//7qcaxMHYkfir9LQRkZ/1eTR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2D50"/>
    <a:srgbClr val="647A90"/>
    <a:srgbClr val="1764B0"/>
    <a:srgbClr val="2986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37B0EAF-2FAC-4A70-8106-73FC82850738}">
  <a:tblStyle styleId="{137B0EAF-2FAC-4A70-8106-73FC82850738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7E8"/>
          </a:solidFill>
        </a:fill>
      </a:tcStyle>
    </a:wholeTbl>
    <a:band1H>
      <a:tcTxStyle/>
      <a:tcStyle>
        <a:tcBdr/>
        <a:fill>
          <a:solidFill>
            <a:srgbClr val="CACCC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CCC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8" autoAdjust="0"/>
    <p:restoredTop sz="94660"/>
  </p:normalViewPr>
  <p:slideViewPr>
    <p:cSldViewPr snapToGrid="0">
      <p:cViewPr varScale="1">
        <p:scale>
          <a:sx n="53" d="100"/>
          <a:sy n="53" d="100"/>
        </p:scale>
        <p:origin x="1176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presProps" Target="presProps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База знаний сформирована при помощи </a:t>
            </a:r>
            <a:r>
              <a:rPr lang="en-US" dirty="0"/>
              <a:t>txt </a:t>
            </a:r>
            <a:r>
              <a:rPr lang="ru-RU" dirty="0"/>
              <a:t>файлов</a:t>
            </a:r>
            <a:endParaRPr dirty="0"/>
          </a:p>
        </p:txBody>
      </p:sp>
      <p:sp>
        <p:nvSpPr>
          <p:cNvPr id="159" name="Google Shape;15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429097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Так выглядит интерфейс системы</a:t>
            </a:r>
            <a:endParaRPr dirty="0"/>
          </a:p>
        </p:txBody>
      </p:sp>
      <p:sp>
        <p:nvSpPr>
          <p:cNvPr id="159" name="Google Shape;15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205661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9" name="Google Shape;15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16411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9" name="Google Shape;15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665696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1D5656C-9098-495A-B384-ED28FBC6162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40675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833203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99172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9260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9" name="Google Shape;15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76845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2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2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2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Narrow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Narrow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3871419" y="769257"/>
            <a:ext cx="2610275" cy="1642420"/>
          </a:xfrm>
          <a:ln w="19050"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599014" y="2"/>
            <a:ext cx="2610275" cy="2411677"/>
          </a:xfrm>
          <a:ln w="19050"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6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599014" y="2536326"/>
            <a:ext cx="2610275" cy="1803731"/>
          </a:xfrm>
          <a:ln w="19050"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326756" y="2536326"/>
            <a:ext cx="2865245" cy="1803731"/>
          </a:xfrm>
          <a:ln w="19050"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599014" y="4464704"/>
            <a:ext cx="2610275" cy="2393297"/>
          </a:xfrm>
          <a:ln w="19050">
            <a:noFill/>
          </a:ln>
        </p:spPr>
        <p:txBody>
          <a:bodyPr/>
          <a:lstStyle/>
          <a:p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6D17325-1AE7-4BEB-BCAF-6756C1E17F79}"/>
              </a:ext>
            </a:extLst>
          </p:cNvPr>
          <p:cNvGrpSpPr/>
          <p:nvPr userDrawn="1"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CDBDB1D-C396-4794-A488-B372622491D2}"/>
                </a:ext>
              </a:extLst>
            </p:cNvPr>
            <p:cNvSpPr/>
            <p:nvPr userDrawn="1"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CE611C6-80C7-4E79-98E4-AEA3CA076058}"/>
                </a:ext>
              </a:extLst>
            </p:cNvPr>
            <p:cNvSpPr/>
            <p:nvPr userDrawn="1"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77FECEB-85F1-44AA-AC2C-46AEBBB009AB}"/>
                </a:ext>
              </a:extLst>
            </p:cNvPr>
            <p:cNvSpPr/>
            <p:nvPr userDrawn="1"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22C7D7F-A190-4AF5-8BD0-87DEB3F2731D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5CF171E1-FBD4-4FA7-BA37-465AA432EA1C}"/>
              </a:ext>
            </a:extLst>
          </p:cNvPr>
          <p:cNvSpPr txBox="1">
            <a:spLocks/>
          </p:cNvSpPr>
          <p:nvPr userDrawn="1"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CD14C0C3-FB82-47AB-A791-153EE507201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147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Narrow"/>
              <a:buNone/>
              <a:defRPr sz="4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C9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C9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C9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C9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C9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C9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C9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C9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C9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C9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C9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1"/>
          <p:cNvGrpSpPr/>
          <p:nvPr/>
        </p:nvGrpSpPr>
        <p:grpSpPr>
          <a:xfrm>
            <a:off x="-1" y="3240768"/>
            <a:ext cx="12192000" cy="189470"/>
            <a:chOff x="0" y="2512541"/>
            <a:chExt cx="12192000" cy="189470"/>
          </a:xfrm>
        </p:grpSpPr>
        <p:sp>
          <p:nvSpPr>
            <p:cNvPr id="89" name="Google Shape;89;p1"/>
            <p:cNvSpPr/>
            <p:nvPr/>
          </p:nvSpPr>
          <p:spPr>
            <a:xfrm>
              <a:off x="0" y="2512541"/>
              <a:ext cx="3048000" cy="189470"/>
            </a:xfrm>
            <a:prstGeom prst="rect">
              <a:avLst/>
            </a:prstGeom>
            <a:solidFill>
              <a:srgbClr val="ABCE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3048000" y="2512541"/>
              <a:ext cx="3048000" cy="189470"/>
            </a:xfrm>
            <a:prstGeom prst="rect">
              <a:avLst/>
            </a:prstGeom>
            <a:solidFill>
              <a:srgbClr val="4F9B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6096000" y="2512541"/>
              <a:ext cx="3048000" cy="189470"/>
            </a:xfrm>
            <a:prstGeom prst="rect">
              <a:avLst/>
            </a:prstGeom>
            <a:solidFill>
              <a:srgbClr val="124D8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9144000" y="2512541"/>
              <a:ext cx="3048000" cy="189470"/>
            </a:xfrm>
            <a:prstGeom prst="rect">
              <a:avLst/>
            </a:prstGeom>
            <a:solidFill>
              <a:srgbClr val="0B2D5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3" name="Google Shape;93;p1"/>
          <p:cNvSpPr txBox="1"/>
          <p:nvPr/>
        </p:nvSpPr>
        <p:spPr>
          <a:xfrm>
            <a:off x="-15330" y="3788654"/>
            <a:ext cx="12207330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b="1" i="0" u="none" strike="noStrike" cap="none" dirty="0">
                <a:solidFill>
                  <a:srgbClr val="0B2D50"/>
                </a:solidFill>
                <a:latin typeface="Arial Narrow"/>
                <a:ea typeface="Arial Narrow"/>
                <a:cs typeface="Arial Narrow"/>
                <a:sym typeface="Arial Narrow"/>
              </a:rPr>
              <a:t>Разработка медицинской </a:t>
            </a:r>
            <a:r>
              <a:rPr lang="ru-RU" sz="3200" b="1" dirty="0">
                <a:solidFill>
                  <a:srgbClr val="0B2D50"/>
                </a:solidFill>
                <a:latin typeface="Arial Narrow"/>
                <a:ea typeface="Arial Narrow"/>
                <a:cs typeface="Arial Narrow"/>
                <a:sym typeface="Arial Narrow"/>
              </a:rPr>
              <a:t>информационно-аналитической </a:t>
            </a:r>
            <a:r>
              <a:rPr lang="ru-RU" sz="3200" b="1" i="0" u="none" strike="noStrike" cap="none" dirty="0">
                <a:solidFill>
                  <a:srgbClr val="0B2D50"/>
                </a:solidFill>
                <a:latin typeface="Arial Narrow"/>
                <a:ea typeface="Arial Narrow"/>
                <a:cs typeface="Arial Narrow"/>
                <a:sym typeface="Arial Narrow"/>
              </a:rPr>
              <a:t>системы для лечения женщин с ожирением и синдромом поликистозных яичников</a:t>
            </a:r>
            <a:endParaRPr lang="ru-RU" dirty="0"/>
          </a:p>
        </p:txBody>
      </p:sp>
      <p:sp>
        <p:nvSpPr>
          <p:cNvPr id="95" name="Google Shape;95;p1"/>
          <p:cNvSpPr txBox="1"/>
          <p:nvPr/>
        </p:nvSpPr>
        <p:spPr>
          <a:xfrm>
            <a:off x="-15330" y="5489618"/>
            <a:ext cx="12191999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i="0" u="none" strike="noStrike" cap="none" dirty="0">
                <a:solidFill>
                  <a:srgbClr val="0B2D50"/>
                </a:solidFill>
                <a:latin typeface="Arial"/>
                <a:ea typeface="Arial"/>
                <a:cs typeface="Arial"/>
                <a:sym typeface="Arial"/>
              </a:rPr>
              <a:t>Гончаренко</a:t>
            </a:r>
            <a:r>
              <a:rPr lang="ru-RU" sz="2400" b="0" i="0" u="none" strike="noStrike" cap="none" dirty="0">
                <a:solidFill>
                  <a:srgbClr val="0B2D50"/>
                </a:solidFill>
                <a:latin typeface="Arial"/>
                <a:ea typeface="Arial"/>
                <a:cs typeface="Arial"/>
                <a:sym typeface="Arial"/>
              </a:rPr>
              <a:t> Данила Олегович</a:t>
            </a:r>
            <a:endParaRPr sz="2400" dirty="0">
              <a:solidFill>
                <a:srgbClr val="0B2D50"/>
              </a:solidFill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-15330" y="5951242"/>
            <a:ext cx="1220733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u="none" strike="noStrike" cap="none" dirty="0">
                <a:solidFill>
                  <a:srgbClr val="0B2D50"/>
                </a:solidFill>
                <a:latin typeface="Arial"/>
                <a:ea typeface="Arial"/>
                <a:cs typeface="Arial"/>
                <a:sym typeface="Arial"/>
              </a:rPr>
              <a:t>Научный руководитель: </a:t>
            </a:r>
            <a:r>
              <a:rPr lang="ru-RU" sz="2000" dirty="0" err="1">
                <a:solidFill>
                  <a:srgbClr val="0B2D50"/>
                </a:solidFill>
              </a:rPr>
              <a:t>Ярушев</a:t>
            </a:r>
            <a:r>
              <a:rPr lang="ru-RU" sz="2000" dirty="0">
                <a:solidFill>
                  <a:srgbClr val="0B2D50"/>
                </a:solidFill>
              </a:rPr>
              <a:t> Сергей Александрович</a:t>
            </a:r>
            <a:endParaRPr sz="2800" dirty="0">
              <a:solidFill>
                <a:srgbClr val="0B2D50"/>
              </a:solidFill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5347496" y="6419906"/>
            <a:ext cx="2531584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u="none" strike="noStrike" cap="none" dirty="0">
                <a:solidFill>
                  <a:srgbClr val="0B2D50"/>
                </a:solidFill>
                <a:latin typeface="Arial"/>
                <a:ea typeface="Arial"/>
                <a:cs typeface="Arial"/>
                <a:sym typeface="Arial"/>
              </a:rPr>
              <a:t>Москва, 2024</a:t>
            </a:r>
            <a:endParaRPr sz="2000" dirty="0">
              <a:solidFill>
                <a:srgbClr val="0B2D50"/>
              </a:solidFill>
            </a:endParaRPr>
          </a:p>
        </p:txBody>
      </p:sp>
      <p:pic>
        <p:nvPicPr>
          <p:cNvPr id="98" name="Google Shape;98;p1" descr="Изображение выглядит как на открытом воздухе, небо, дерево, строительство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 t="27377" b="17498"/>
          <a:stretch/>
        </p:blipFill>
        <p:spPr>
          <a:xfrm>
            <a:off x="-15330" y="-17816"/>
            <a:ext cx="12207329" cy="32585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4">
            <a:extLst>
              <a:ext uri="{FF2B5EF4-FFF2-40B4-BE49-F238E27FC236}">
                <a16:creationId xmlns:a16="http://schemas.microsoft.com/office/drawing/2014/main" id="{81645762-FF4D-413E-971F-53E6B14705DD}"/>
              </a:ext>
            </a:extLst>
          </p:cNvPr>
          <p:cNvSpPr/>
          <p:nvPr/>
        </p:nvSpPr>
        <p:spPr>
          <a:xfrm>
            <a:off x="0" y="-6752"/>
            <a:ext cx="10043365" cy="11369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69F5A">
                  <a:lumMod val="20000"/>
                  <a:lumOff val="80000"/>
                </a:srgbClr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grpSp>
        <p:nvGrpSpPr>
          <p:cNvPr id="161" name="Google Shape;161;p4"/>
          <p:cNvGrpSpPr/>
          <p:nvPr/>
        </p:nvGrpSpPr>
        <p:grpSpPr>
          <a:xfrm>
            <a:off x="11330613" y="6242955"/>
            <a:ext cx="549398" cy="365125"/>
            <a:chOff x="11330613" y="6242955"/>
            <a:chExt cx="549398" cy="365125"/>
          </a:xfrm>
        </p:grpSpPr>
        <p:sp>
          <p:nvSpPr>
            <p:cNvPr id="162" name="Google Shape;162;p4"/>
            <p:cNvSpPr txBox="1"/>
            <p:nvPr/>
          </p:nvSpPr>
          <p:spPr>
            <a:xfrm>
              <a:off x="11330613" y="6242955"/>
              <a:ext cx="489912" cy="36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fld id="{00000000-1234-1234-1234-123412341234}" type="slidenum">
                <a:rPr lang="ru-RU" sz="1600">
                  <a:solidFill>
                    <a:srgbClr val="0A2C50"/>
                  </a:solidFill>
                  <a:latin typeface="Arial"/>
                  <a:ea typeface="Arial"/>
                  <a:cs typeface="Arial"/>
                  <a:sym typeface="Arial"/>
                </a:rPr>
                <a:t>10</a:t>
              </a:fld>
              <a:endParaRPr sz="1600">
                <a:solidFill>
                  <a:srgbClr val="0A2C5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3" name="Google Shape;163;p4"/>
            <p:cNvGrpSpPr/>
            <p:nvPr/>
          </p:nvGrpSpPr>
          <p:grpSpPr>
            <a:xfrm>
              <a:off x="11832703" y="6305825"/>
              <a:ext cx="47308" cy="239384"/>
              <a:chOff x="11832703" y="6305825"/>
              <a:chExt cx="47308" cy="239384"/>
            </a:xfrm>
          </p:grpSpPr>
          <p:sp>
            <p:nvSpPr>
              <p:cNvPr id="164" name="Google Shape;164;p4"/>
              <p:cNvSpPr/>
              <p:nvPr/>
            </p:nvSpPr>
            <p:spPr>
              <a:xfrm>
                <a:off x="11832703" y="6305825"/>
                <a:ext cx="47308" cy="45719"/>
              </a:xfrm>
              <a:prstGeom prst="rect">
                <a:avLst/>
              </a:prstGeom>
              <a:solidFill>
                <a:srgbClr val="AB1F0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4"/>
              <p:cNvSpPr/>
              <p:nvPr/>
            </p:nvSpPr>
            <p:spPr>
              <a:xfrm>
                <a:off x="11832703" y="6370380"/>
                <a:ext cx="47308" cy="45719"/>
              </a:xfrm>
              <a:prstGeom prst="rect">
                <a:avLst/>
              </a:prstGeom>
              <a:solidFill>
                <a:srgbClr val="86BAE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4"/>
              <p:cNvSpPr/>
              <p:nvPr/>
            </p:nvSpPr>
            <p:spPr>
              <a:xfrm>
                <a:off x="11832703" y="6434935"/>
                <a:ext cx="47308" cy="45719"/>
              </a:xfrm>
              <a:prstGeom prst="rect">
                <a:avLst/>
              </a:prstGeom>
              <a:solidFill>
                <a:srgbClr val="0B2D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11832703" y="6499490"/>
                <a:ext cx="47308" cy="45719"/>
              </a:xfrm>
              <a:prstGeom prst="rect">
                <a:avLst/>
              </a:prstGeom>
              <a:solidFill>
                <a:srgbClr val="1864B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69" name="Google Shape;169;p4" descr="Изображение выглядит как текст, логотип, эмблема, Шрифт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43365" y="92765"/>
            <a:ext cx="1843835" cy="103741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4"/>
          <p:cNvSpPr txBox="1"/>
          <p:nvPr/>
        </p:nvSpPr>
        <p:spPr>
          <a:xfrm>
            <a:off x="607869" y="188640"/>
            <a:ext cx="891717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solidFill>
                  <a:schemeClr val="tx2"/>
                </a:solidFill>
                <a:latin typeface="Arial Narrow"/>
                <a:ea typeface="Arial Narrow"/>
                <a:cs typeface="Arial Narrow"/>
                <a:sym typeface="Arial Narrow"/>
              </a:rPr>
              <a:t>Архитектура системы</a:t>
            </a:r>
            <a:endParaRPr sz="3600" b="1" dirty="0">
              <a:solidFill>
                <a:schemeClr val="tx2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5" name="Google Shape;232;p7">
            <a:extLst>
              <a:ext uri="{FF2B5EF4-FFF2-40B4-BE49-F238E27FC236}">
                <a16:creationId xmlns:a16="http://schemas.microsoft.com/office/drawing/2014/main" id="{B589DCBA-F894-4656-A07B-943C543497A4}"/>
              </a:ext>
            </a:extLst>
          </p:cNvPr>
          <p:cNvSpPr txBox="1"/>
          <p:nvPr/>
        </p:nvSpPr>
        <p:spPr>
          <a:xfrm>
            <a:off x="7336461" y="1130175"/>
            <a:ext cx="6977358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2400" dirty="0">
              <a:solidFill>
                <a:schemeClr val="dk1"/>
              </a:solidFill>
            </a:endParaRPr>
          </a:p>
        </p:txBody>
      </p:sp>
      <p:sp>
        <p:nvSpPr>
          <p:cNvPr id="16" name="Google Shape;232;p7">
            <a:extLst>
              <a:ext uri="{FF2B5EF4-FFF2-40B4-BE49-F238E27FC236}">
                <a16:creationId xmlns:a16="http://schemas.microsoft.com/office/drawing/2014/main" id="{C674C913-F49B-4AB7-B4CF-9CD9E7098514}"/>
              </a:ext>
            </a:extLst>
          </p:cNvPr>
          <p:cNvSpPr txBox="1"/>
          <p:nvPr/>
        </p:nvSpPr>
        <p:spPr>
          <a:xfrm>
            <a:off x="5734050" y="1504519"/>
            <a:ext cx="5429250" cy="293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</a:rPr>
              <a:t>Система состоит из:</a:t>
            </a:r>
            <a:endParaRPr sz="2000" dirty="0"/>
          </a:p>
          <a:p>
            <a:pPr marL="0" marR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  </a:t>
            </a:r>
            <a:r>
              <a:rPr lang="ru-RU" sz="2000" dirty="0">
                <a:solidFill>
                  <a:schemeClr val="dk1"/>
                </a:solidFill>
              </a:rPr>
              <a:t>Парсера клинических рекомендаций Минздрава РФ</a:t>
            </a:r>
            <a:endParaRPr sz="2000" dirty="0">
              <a:solidFill>
                <a:schemeClr val="dk1"/>
              </a:solidFill>
            </a:endParaRPr>
          </a:p>
          <a:p>
            <a:pPr marL="0" marR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 База знаний</a:t>
            </a:r>
            <a:endParaRPr sz="2000" dirty="0"/>
          </a:p>
          <a:p>
            <a:pPr marL="0" marR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3. Интерпретатора данных</a:t>
            </a:r>
            <a:r>
              <a:rPr lang="en-US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en-US" sz="2000" dirty="0">
              <a:solidFill>
                <a:schemeClr val="dk1"/>
              </a:solidFill>
            </a:endParaRPr>
          </a:p>
          <a:p>
            <a:pPr marL="0" marR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</a:rPr>
              <a:t>4</a:t>
            </a:r>
            <a:r>
              <a:rPr lang="en-US" sz="2000">
                <a:solidFill>
                  <a:schemeClr val="dk1"/>
                </a:solidFill>
              </a:rPr>
              <a:t>. </a:t>
            </a:r>
            <a:r>
              <a:rPr lang="ru-RU" sz="2000" dirty="0">
                <a:solidFill>
                  <a:schemeClr val="dk1"/>
                </a:solidFill>
              </a:rPr>
              <a:t>Вэб-интерфейса системы, реализованного в виде вэб-страницы</a:t>
            </a:r>
            <a:endParaRPr sz="2000" dirty="0"/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232;p7">
            <a:extLst>
              <a:ext uri="{FF2B5EF4-FFF2-40B4-BE49-F238E27FC236}">
                <a16:creationId xmlns:a16="http://schemas.microsoft.com/office/drawing/2014/main" id="{045CE030-8101-425B-9AB1-5322FEE6AF25}"/>
              </a:ext>
            </a:extLst>
          </p:cNvPr>
          <p:cNvSpPr txBox="1"/>
          <p:nvPr/>
        </p:nvSpPr>
        <p:spPr>
          <a:xfrm>
            <a:off x="478256" y="4638675"/>
            <a:ext cx="8513343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</a:rPr>
              <a:t>Стек технологий:</a:t>
            </a:r>
            <a:endParaRPr sz="2000" dirty="0"/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lang="en-US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Python </a:t>
            </a:r>
            <a:r>
              <a:rPr lang="ru-RU" sz="2000" dirty="0">
                <a:solidFill>
                  <a:schemeClr val="dk1"/>
                </a:solidFill>
              </a:rPr>
              <a:t>библиотеки </a:t>
            </a:r>
            <a:r>
              <a:rPr lang="en-US" sz="2000" dirty="0" err="1">
                <a:solidFill>
                  <a:schemeClr val="dk1"/>
                </a:solidFill>
              </a:rPr>
              <a:t>experta</a:t>
            </a:r>
            <a:r>
              <a:rPr lang="en-US" sz="2000" dirty="0">
                <a:solidFill>
                  <a:schemeClr val="dk1"/>
                </a:solidFill>
              </a:rPr>
              <a:t>, </a:t>
            </a:r>
            <a:r>
              <a:rPr lang="en-US" sz="2000" dirty="0" err="1">
                <a:solidFill>
                  <a:schemeClr val="dk1"/>
                </a:solidFill>
              </a:rPr>
              <a:t>beautifulsoup</a:t>
            </a:r>
            <a:r>
              <a:rPr lang="en-US" sz="2000" dirty="0">
                <a:solidFill>
                  <a:schemeClr val="dk1"/>
                </a:solidFill>
              </a:rPr>
              <a:t>, selenium</a:t>
            </a:r>
            <a:endParaRPr sz="2000" dirty="0">
              <a:solidFill>
                <a:schemeClr val="dk1"/>
              </a:solidFill>
            </a:endParaRP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 База знаний выполнена при помощи </a:t>
            </a:r>
            <a:r>
              <a:rPr lang="en-US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Python, txt-</a:t>
            </a:r>
            <a:r>
              <a:rPr lang="ru-R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файлов.</a:t>
            </a:r>
            <a:endParaRPr lang="ru-RU" sz="2000" dirty="0"/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</a:rPr>
              <a:t>3</a:t>
            </a:r>
            <a:r>
              <a:rPr lang="en-US" sz="2000" dirty="0">
                <a:solidFill>
                  <a:schemeClr val="dk1"/>
                </a:solidFill>
              </a:rPr>
              <a:t>. </a:t>
            </a:r>
            <a:r>
              <a:rPr lang="ru-RU" sz="2000" dirty="0">
                <a:solidFill>
                  <a:schemeClr val="dk1"/>
                </a:solidFill>
              </a:rPr>
              <a:t>Интерфейс создан при помощи фреймворка </a:t>
            </a:r>
            <a:r>
              <a:rPr lang="en-US" sz="2000" dirty="0">
                <a:solidFill>
                  <a:schemeClr val="dk1"/>
                </a:solidFill>
              </a:rPr>
              <a:t>Django (html, </a:t>
            </a:r>
            <a:r>
              <a:rPr lang="en-US" sz="2000" dirty="0" err="1">
                <a:solidFill>
                  <a:schemeClr val="dk1"/>
                </a:solidFill>
              </a:rPr>
              <a:t>css</a:t>
            </a:r>
            <a:r>
              <a:rPr lang="en-US" sz="2000" dirty="0">
                <a:solidFill>
                  <a:schemeClr val="dk1"/>
                </a:solidFill>
              </a:rPr>
              <a:t>, </a:t>
            </a:r>
            <a:r>
              <a:rPr lang="en-US" sz="2000" dirty="0" err="1">
                <a:solidFill>
                  <a:schemeClr val="dk1"/>
                </a:solidFill>
              </a:rPr>
              <a:t>js</a:t>
            </a:r>
            <a:r>
              <a:rPr lang="en-US" sz="2000" dirty="0">
                <a:solidFill>
                  <a:schemeClr val="dk1"/>
                </a:solidFill>
              </a:rPr>
              <a:t>)</a:t>
            </a:r>
            <a:endParaRPr lang="ru-RU" sz="2000" dirty="0">
              <a:solidFill>
                <a:schemeClr val="dk1"/>
              </a:solidFill>
            </a:endParaRP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endParaRPr sz="2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F770B05-6828-4D52-B02F-2F08DA3175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158" y="1360987"/>
            <a:ext cx="4772521" cy="322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5656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4">
            <a:extLst>
              <a:ext uri="{FF2B5EF4-FFF2-40B4-BE49-F238E27FC236}">
                <a16:creationId xmlns:a16="http://schemas.microsoft.com/office/drawing/2014/main" id="{81645762-FF4D-413E-971F-53E6B14705DD}"/>
              </a:ext>
            </a:extLst>
          </p:cNvPr>
          <p:cNvSpPr/>
          <p:nvPr/>
        </p:nvSpPr>
        <p:spPr>
          <a:xfrm>
            <a:off x="0" y="-6752"/>
            <a:ext cx="10043365" cy="80736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69F5A">
                  <a:lumMod val="20000"/>
                  <a:lumOff val="80000"/>
                </a:srgbClr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grpSp>
        <p:nvGrpSpPr>
          <p:cNvPr id="161" name="Google Shape;161;p4"/>
          <p:cNvGrpSpPr/>
          <p:nvPr/>
        </p:nvGrpSpPr>
        <p:grpSpPr>
          <a:xfrm>
            <a:off x="11330613" y="6242955"/>
            <a:ext cx="549398" cy="365125"/>
            <a:chOff x="11330613" y="6242955"/>
            <a:chExt cx="549398" cy="365125"/>
          </a:xfrm>
        </p:grpSpPr>
        <p:sp>
          <p:nvSpPr>
            <p:cNvPr id="162" name="Google Shape;162;p4"/>
            <p:cNvSpPr txBox="1"/>
            <p:nvPr/>
          </p:nvSpPr>
          <p:spPr>
            <a:xfrm>
              <a:off x="11330613" y="6242955"/>
              <a:ext cx="489912" cy="36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fld id="{00000000-1234-1234-1234-123412341234}" type="slidenum">
                <a:rPr lang="ru-RU" sz="1600">
                  <a:solidFill>
                    <a:srgbClr val="0A2C50"/>
                  </a:solidFill>
                  <a:latin typeface="Arial"/>
                  <a:ea typeface="Arial"/>
                  <a:cs typeface="Arial"/>
                  <a:sym typeface="Arial"/>
                </a:rPr>
                <a:t>11</a:t>
              </a:fld>
              <a:endParaRPr sz="1600">
                <a:solidFill>
                  <a:srgbClr val="0A2C5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3" name="Google Shape;163;p4"/>
            <p:cNvGrpSpPr/>
            <p:nvPr/>
          </p:nvGrpSpPr>
          <p:grpSpPr>
            <a:xfrm>
              <a:off x="11832703" y="6305825"/>
              <a:ext cx="47308" cy="239384"/>
              <a:chOff x="11832703" y="6305825"/>
              <a:chExt cx="47308" cy="239384"/>
            </a:xfrm>
          </p:grpSpPr>
          <p:sp>
            <p:nvSpPr>
              <p:cNvPr id="164" name="Google Shape;164;p4"/>
              <p:cNvSpPr/>
              <p:nvPr/>
            </p:nvSpPr>
            <p:spPr>
              <a:xfrm>
                <a:off x="11832703" y="6305825"/>
                <a:ext cx="47308" cy="45719"/>
              </a:xfrm>
              <a:prstGeom prst="rect">
                <a:avLst/>
              </a:prstGeom>
              <a:solidFill>
                <a:srgbClr val="AB1F0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4"/>
              <p:cNvSpPr/>
              <p:nvPr/>
            </p:nvSpPr>
            <p:spPr>
              <a:xfrm>
                <a:off x="11832703" y="6370380"/>
                <a:ext cx="47308" cy="45719"/>
              </a:xfrm>
              <a:prstGeom prst="rect">
                <a:avLst/>
              </a:prstGeom>
              <a:solidFill>
                <a:srgbClr val="86BAE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4"/>
              <p:cNvSpPr/>
              <p:nvPr/>
            </p:nvSpPr>
            <p:spPr>
              <a:xfrm>
                <a:off x="11832703" y="6434935"/>
                <a:ext cx="47308" cy="45719"/>
              </a:xfrm>
              <a:prstGeom prst="rect">
                <a:avLst/>
              </a:prstGeom>
              <a:solidFill>
                <a:srgbClr val="0B2D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11832703" y="6499490"/>
                <a:ext cx="47308" cy="45719"/>
              </a:xfrm>
              <a:prstGeom prst="rect">
                <a:avLst/>
              </a:prstGeom>
              <a:solidFill>
                <a:srgbClr val="1864B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69" name="Google Shape;169;p4" descr="Изображение выглядит как текст, логотип, эмблема, Шрифт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14609" y="-34804"/>
            <a:ext cx="1843835" cy="103741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4"/>
          <p:cNvSpPr txBox="1"/>
          <p:nvPr/>
        </p:nvSpPr>
        <p:spPr>
          <a:xfrm>
            <a:off x="990806" y="-34804"/>
            <a:ext cx="8900159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dirty="0">
                <a:solidFill>
                  <a:schemeClr val="tx2"/>
                </a:solidFill>
                <a:latin typeface="Arial Narrow"/>
                <a:ea typeface="Arial Narrow"/>
                <a:cs typeface="Arial Narrow"/>
                <a:sym typeface="Arial Narrow"/>
              </a:rPr>
              <a:t>Календарно-ресурсный план проекта</a:t>
            </a:r>
            <a:endParaRPr sz="4000" b="1" dirty="0">
              <a:solidFill>
                <a:schemeClr val="tx2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032C1A1-92D7-43C5-BC13-427167EA90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555" y="828661"/>
            <a:ext cx="9435817" cy="422716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AFC12BD-853A-4E83-B284-4B5D0B18B9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8374" y="5083875"/>
            <a:ext cx="9677195" cy="1588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7373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4">
            <a:extLst>
              <a:ext uri="{FF2B5EF4-FFF2-40B4-BE49-F238E27FC236}">
                <a16:creationId xmlns:a16="http://schemas.microsoft.com/office/drawing/2014/main" id="{81645762-FF4D-413E-971F-53E6B14705DD}"/>
              </a:ext>
            </a:extLst>
          </p:cNvPr>
          <p:cNvSpPr/>
          <p:nvPr/>
        </p:nvSpPr>
        <p:spPr>
          <a:xfrm>
            <a:off x="0" y="0"/>
            <a:ext cx="10043365" cy="9213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69F5A">
                  <a:lumMod val="20000"/>
                  <a:lumOff val="80000"/>
                </a:srgbClr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grpSp>
        <p:nvGrpSpPr>
          <p:cNvPr id="161" name="Google Shape;161;p4"/>
          <p:cNvGrpSpPr/>
          <p:nvPr/>
        </p:nvGrpSpPr>
        <p:grpSpPr>
          <a:xfrm>
            <a:off x="11330613" y="6242955"/>
            <a:ext cx="549398" cy="365125"/>
            <a:chOff x="11330613" y="6242955"/>
            <a:chExt cx="549398" cy="365125"/>
          </a:xfrm>
        </p:grpSpPr>
        <p:sp>
          <p:nvSpPr>
            <p:cNvPr id="162" name="Google Shape;162;p4"/>
            <p:cNvSpPr txBox="1"/>
            <p:nvPr/>
          </p:nvSpPr>
          <p:spPr>
            <a:xfrm>
              <a:off x="11330613" y="6242955"/>
              <a:ext cx="489912" cy="36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fld id="{00000000-1234-1234-1234-123412341234}" type="slidenum">
                <a:rPr lang="ru-RU" sz="1600">
                  <a:solidFill>
                    <a:srgbClr val="0A2C50"/>
                  </a:solidFill>
                  <a:latin typeface="Arial"/>
                  <a:ea typeface="Arial"/>
                  <a:cs typeface="Arial"/>
                  <a:sym typeface="Arial"/>
                </a:rPr>
                <a:t>12</a:t>
              </a:fld>
              <a:endParaRPr sz="1600">
                <a:solidFill>
                  <a:srgbClr val="0A2C5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3" name="Google Shape;163;p4"/>
            <p:cNvGrpSpPr/>
            <p:nvPr/>
          </p:nvGrpSpPr>
          <p:grpSpPr>
            <a:xfrm>
              <a:off x="11832703" y="6305825"/>
              <a:ext cx="47308" cy="239384"/>
              <a:chOff x="11832703" y="6305825"/>
              <a:chExt cx="47308" cy="239384"/>
            </a:xfrm>
          </p:grpSpPr>
          <p:sp>
            <p:nvSpPr>
              <p:cNvPr id="164" name="Google Shape;164;p4"/>
              <p:cNvSpPr/>
              <p:nvPr/>
            </p:nvSpPr>
            <p:spPr>
              <a:xfrm>
                <a:off x="11832703" y="6305825"/>
                <a:ext cx="47308" cy="45719"/>
              </a:xfrm>
              <a:prstGeom prst="rect">
                <a:avLst/>
              </a:prstGeom>
              <a:solidFill>
                <a:srgbClr val="AB1F0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4"/>
              <p:cNvSpPr/>
              <p:nvPr/>
            </p:nvSpPr>
            <p:spPr>
              <a:xfrm>
                <a:off x="11832703" y="6370380"/>
                <a:ext cx="47308" cy="45719"/>
              </a:xfrm>
              <a:prstGeom prst="rect">
                <a:avLst/>
              </a:prstGeom>
              <a:solidFill>
                <a:srgbClr val="86BAE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4"/>
              <p:cNvSpPr/>
              <p:nvPr/>
            </p:nvSpPr>
            <p:spPr>
              <a:xfrm>
                <a:off x="11832703" y="6434935"/>
                <a:ext cx="47308" cy="45719"/>
              </a:xfrm>
              <a:prstGeom prst="rect">
                <a:avLst/>
              </a:prstGeom>
              <a:solidFill>
                <a:srgbClr val="0B2D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11832703" y="6499490"/>
                <a:ext cx="47308" cy="45719"/>
              </a:xfrm>
              <a:prstGeom prst="rect">
                <a:avLst/>
              </a:prstGeom>
              <a:solidFill>
                <a:srgbClr val="1864B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69" name="Google Shape;169;p4" descr="Изображение выглядит как текст, логотип, эмблема, Шрифт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43365" y="92765"/>
            <a:ext cx="1843835" cy="103741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4"/>
          <p:cNvSpPr txBox="1"/>
          <p:nvPr/>
        </p:nvSpPr>
        <p:spPr>
          <a:xfrm>
            <a:off x="-1" y="154249"/>
            <a:ext cx="10043365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dirty="0">
                <a:solidFill>
                  <a:schemeClr val="tx2"/>
                </a:solidFill>
                <a:latin typeface="Arial Narrow"/>
                <a:ea typeface="Arial Narrow"/>
                <a:cs typeface="Arial Narrow"/>
                <a:sym typeface="Arial Narrow"/>
              </a:rPr>
              <a:t>Формирование базы знаний</a:t>
            </a:r>
            <a:endParaRPr sz="4000" b="1" dirty="0">
              <a:solidFill>
                <a:schemeClr val="tx2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25" name="Google Shape;232;p7">
            <a:extLst>
              <a:ext uri="{FF2B5EF4-FFF2-40B4-BE49-F238E27FC236}">
                <a16:creationId xmlns:a16="http://schemas.microsoft.com/office/drawing/2014/main" id="{B99F9A39-3664-4330-BB4D-C4445851A05D}"/>
              </a:ext>
            </a:extLst>
          </p:cNvPr>
          <p:cNvSpPr txBox="1"/>
          <p:nvPr/>
        </p:nvSpPr>
        <p:spPr>
          <a:xfrm>
            <a:off x="293240" y="1253349"/>
            <a:ext cx="11851452" cy="2877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</a:rPr>
              <a:t>В системе реализована </a:t>
            </a:r>
            <a:r>
              <a:rPr lang="ru-RU" sz="2000" b="1" dirty="0">
                <a:solidFill>
                  <a:schemeClr val="dk1"/>
                </a:solidFill>
              </a:rPr>
              <a:t>продукционная </a:t>
            </a:r>
            <a:r>
              <a:rPr lang="ru-RU" sz="2000" dirty="0">
                <a:solidFill>
                  <a:schemeClr val="dk1"/>
                </a:solidFill>
              </a:rPr>
              <a:t>модель представления знаний: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</a:rPr>
              <a:t>База знаний системы состоит из Правил, описанных при помощи языка </a:t>
            </a:r>
            <a:r>
              <a:rPr lang="en-US" sz="2000" dirty="0">
                <a:solidFill>
                  <a:schemeClr val="dk1"/>
                </a:solidFill>
              </a:rPr>
              <a:t>python </a:t>
            </a:r>
            <a:r>
              <a:rPr lang="ru-RU" sz="2000" dirty="0">
                <a:solidFill>
                  <a:schemeClr val="dk1"/>
                </a:solidFill>
              </a:rPr>
              <a:t>и библиотеки </a:t>
            </a:r>
            <a:r>
              <a:rPr lang="en-US" sz="2000" dirty="0" err="1">
                <a:solidFill>
                  <a:schemeClr val="dk1"/>
                </a:solidFill>
              </a:rPr>
              <a:t>experta</a:t>
            </a:r>
            <a:r>
              <a:rPr lang="en-US" sz="2000" dirty="0">
                <a:solidFill>
                  <a:schemeClr val="dk1"/>
                </a:solidFill>
              </a:rPr>
              <a:t>. 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</a:rPr>
              <a:t>Описаны Правила по добавлению значений фактам, расположенным в рабочей памяти и определению типов заболеваний и необходимых лекарств.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ru-RU" sz="2000" dirty="0">
              <a:solidFill>
                <a:schemeClr val="dk1"/>
              </a:solidFill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800" dirty="0"/>
          </a:p>
          <a:p>
            <a:pPr marL="0" marR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2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582AF0D-E481-4E23-AF7C-D945796BFF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247" y="3103568"/>
            <a:ext cx="9527535" cy="332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7320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4">
            <a:extLst>
              <a:ext uri="{FF2B5EF4-FFF2-40B4-BE49-F238E27FC236}">
                <a16:creationId xmlns:a16="http://schemas.microsoft.com/office/drawing/2014/main" id="{81645762-FF4D-413E-971F-53E6B14705DD}"/>
              </a:ext>
            </a:extLst>
          </p:cNvPr>
          <p:cNvSpPr/>
          <p:nvPr/>
        </p:nvSpPr>
        <p:spPr>
          <a:xfrm>
            <a:off x="0" y="0"/>
            <a:ext cx="10043365" cy="9213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69F5A">
                  <a:lumMod val="20000"/>
                  <a:lumOff val="80000"/>
                </a:srgbClr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grpSp>
        <p:nvGrpSpPr>
          <p:cNvPr id="161" name="Google Shape;161;p4"/>
          <p:cNvGrpSpPr/>
          <p:nvPr/>
        </p:nvGrpSpPr>
        <p:grpSpPr>
          <a:xfrm>
            <a:off x="11330613" y="6242955"/>
            <a:ext cx="549398" cy="365125"/>
            <a:chOff x="11330613" y="6242955"/>
            <a:chExt cx="549398" cy="365125"/>
          </a:xfrm>
        </p:grpSpPr>
        <p:sp>
          <p:nvSpPr>
            <p:cNvPr id="162" name="Google Shape;162;p4"/>
            <p:cNvSpPr txBox="1"/>
            <p:nvPr/>
          </p:nvSpPr>
          <p:spPr>
            <a:xfrm>
              <a:off x="11330613" y="6242955"/>
              <a:ext cx="489912" cy="36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fld id="{00000000-1234-1234-1234-123412341234}" type="slidenum">
                <a:rPr lang="ru-RU" sz="1600">
                  <a:solidFill>
                    <a:srgbClr val="0A2C50"/>
                  </a:solidFill>
                  <a:latin typeface="Arial"/>
                  <a:ea typeface="Arial"/>
                  <a:cs typeface="Arial"/>
                  <a:sym typeface="Arial"/>
                </a:rPr>
                <a:t>13</a:t>
              </a:fld>
              <a:endParaRPr sz="1600">
                <a:solidFill>
                  <a:srgbClr val="0A2C5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3" name="Google Shape;163;p4"/>
            <p:cNvGrpSpPr/>
            <p:nvPr/>
          </p:nvGrpSpPr>
          <p:grpSpPr>
            <a:xfrm>
              <a:off x="11832703" y="6305825"/>
              <a:ext cx="47308" cy="239384"/>
              <a:chOff x="11832703" y="6305825"/>
              <a:chExt cx="47308" cy="239384"/>
            </a:xfrm>
          </p:grpSpPr>
          <p:sp>
            <p:nvSpPr>
              <p:cNvPr id="164" name="Google Shape;164;p4"/>
              <p:cNvSpPr/>
              <p:nvPr/>
            </p:nvSpPr>
            <p:spPr>
              <a:xfrm>
                <a:off x="11832703" y="6305825"/>
                <a:ext cx="47308" cy="45719"/>
              </a:xfrm>
              <a:prstGeom prst="rect">
                <a:avLst/>
              </a:prstGeom>
              <a:solidFill>
                <a:srgbClr val="AB1F0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4"/>
              <p:cNvSpPr/>
              <p:nvPr/>
            </p:nvSpPr>
            <p:spPr>
              <a:xfrm>
                <a:off x="11832703" y="6370380"/>
                <a:ext cx="47308" cy="45719"/>
              </a:xfrm>
              <a:prstGeom prst="rect">
                <a:avLst/>
              </a:prstGeom>
              <a:solidFill>
                <a:srgbClr val="86BAE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4"/>
              <p:cNvSpPr/>
              <p:nvPr/>
            </p:nvSpPr>
            <p:spPr>
              <a:xfrm>
                <a:off x="11832703" y="6434935"/>
                <a:ext cx="47308" cy="45719"/>
              </a:xfrm>
              <a:prstGeom prst="rect">
                <a:avLst/>
              </a:prstGeom>
              <a:solidFill>
                <a:srgbClr val="0B2D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11832703" y="6499490"/>
                <a:ext cx="47308" cy="45719"/>
              </a:xfrm>
              <a:prstGeom prst="rect">
                <a:avLst/>
              </a:prstGeom>
              <a:solidFill>
                <a:srgbClr val="1864B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69" name="Google Shape;169;p4" descr="Изображение выглядит как текст, логотип, эмблема, Шрифт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43365" y="92765"/>
            <a:ext cx="1843835" cy="103741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4"/>
          <p:cNvSpPr txBox="1"/>
          <p:nvPr/>
        </p:nvSpPr>
        <p:spPr>
          <a:xfrm>
            <a:off x="-1" y="154249"/>
            <a:ext cx="10043365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dirty="0">
                <a:solidFill>
                  <a:schemeClr val="tx2"/>
                </a:solidFill>
                <a:latin typeface="Arial Narrow"/>
                <a:ea typeface="Arial Narrow"/>
                <a:cs typeface="Arial Narrow"/>
                <a:sym typeface="Arial Narrow"/>
              </a:rPr>
              <a:t>Алгоритм работы системы</a:t>
            </a:r>
            <a:endParaRPr sz="4000" b="1" dirty="0">
              <a:solidFill>
                <a:schemeClr val="tx2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2DD1DE6-563C-4C63-A0E5-449FB6A6D0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08620"/>
            <a:ext cx="12192000" cy="3040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1755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4">
            <a:extLst>
              <a:ext uri="{FF2B5EF4-FFF2-40B4-BE49-F238E27FC236}">
                <a16:creationId xmlns:a16="http://schemas.microsoft.com/office/drawing/2014/main" id="{81645762-FF4D-413E-971F-53E6B14705DD}"/>
              </a:ext>
            </a:extLst>
          </p:cNvPr>
          <p:cNvSpPr/>
          <p:nvPr/>
        </p:nvSpPr>
        <p:spPr>
          <a:xfrm>
            <a:off x="0" y="-6752"/>
            <a:ext cx="10043365" cy="11369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69F5A">
                  <a:lumMod val="20000"/>
                  <a:lumOff val="80000"/>
                </a:srgbClr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grpSp>
        <p:nvGrpSpPr>
          <p:cNvPr id="161" name="Google Shape;161;p4"/>
          <p:cNvGrpSpPr/>
          <p:nvPr/>
        </p:nvGrpSpPr>
        <p:grpSpPr>
          <a:xfrm>
            <a:off x="11330613" y="6242955"/>
            <a:ext cx="549398" cy="365125"/>
            <a:chOff x="11330613" y="6242955"/>
            <a:chExt cx="549398" cy="365125"/>
          </a:xfrm>
        </p:grpSpPr>
        <p:sp>
          <p:nvSpPr>
            <p:cNvPr id="162" name="Google Shape;162;p4"/>
            <p:cNvSpPr txBox="1"/>
            <p:nvPr/>
          </p:nvSpPr>
          <p:spPr>
            <a:xfrm>
              <a:off x="11330613" y="6242955"/>
              <a:ext cx="489912" cy="36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fld id="{00000000-1234-1234-1234-123412341234}" type="slidenum">
                <a:rPr lang="ru-RU" sz="1600">
                  <a:solidFill>
                    <a:srgbClr val="0A2C50"/>
                  </a:solidFill>
                  <a:latin typeface="Arial"/>
                  <a:ea typeface="Arial"/>
                  <a:cs typeface="Arial"/>
                  <a:sym typeface="Arial"/>
                </a:rPr>
                <a:t>14</a:t>
              </a:fld>
              <a:endParaRPr sz="1600">
                <a:solidFill>
                  <a:srgbClr val="0A2C5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3" name="Google Shape;163;p4"/>
            <p:cNvGrpSpPr/>
            <p:nvPr/>
          </p:nvGrpSpPr>
          <p:grpSpPr>
            <a:xfrm>
              <a:off x="11832703" y="6305825"/>
              <a:ext cx="47308" cy="239384"/>
              <a:chOff x="11832703" y="6305825"/>
              <a:chExt cx="47308" cy="239384"/>
            </a:xfrm>
          </p:grpSpPr>
          <p:sp>
            <p:nvSpPr>
              <p:cNvPr id="164" name="Google Shape;164;p4"/>
              <p:cNvSpPr/>
              <p:nvPr/>
            </p:nvSpPr>
            <p:spPr>
              <a:xfrm>
                <a:off x="11832703" y="6305825"/>
                <a:ext cx="47308" cy="45719"/>
              </a:xfrm>
              <a:prstGeom prst="rect">
                <a:avLst/>
              </a:prstGeom>
              <a:solidFill>
                <a:srgbClr val="AB1F0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4"/>
              <p:cNvSpPr/>
              <p:nvPr/>
            </p:nvSpPr>
            <p:spPr>
              <a:xfrm>
                <a:off x="11832703" y="6370380"/>
                <a:ext cx="47308" cy="45719"/>
              </a:xfrm>
              <a:prstGeom prst="rect">
                <a:avLst/>
              </a:prstGeom>
              <a:solidFill>
                <a:srgbClr val="86BAE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4"/>
              <p:cNvSpPr/>
              <p:nvPr/>
            </p:nvSpPr>
            <p:spPr>
              <a:xfrm>
                <a:off x="11832703" y="6434935"/>
                <a:ext cx="47308" cy="45719"/>
              </a:xfrm>
              <a:prstGeom prst="rect">
                <a:avLst/>
              </a:prstGeom>
              <a:solidFill>
                <a:srgbClr val="0B2D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11832703" y="6499490"/>
                <a:ext cx="47308" cy="45719"/>
              </a:xfrm>
              <a:prstGeom prst="rect">
                <a:avLst/>
              </a:prstGeom>
              <a:solidFill>
                <a:srgbClr val="1864B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69" name="Google Shape;169;p4" descr="Изображение выглядит как текст, логотип, эмблема, Шрифт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43365" y="92765"/>
            <a:ext cx="1843835" cy="103741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4"/>
          <p:cNvSpPr txBox="1"/>
          <p:nvPr/>
        </p:nvSpPr>
        <p:spPr>
          <a:xfrm>
            <a:off x="0" y="207789"/>
            <a:ext cx="10043365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dirty="0">
                <a:solidFill>
                  <a:schemeClr val="tx2"/>
                </a:solidFill>
                <a:latin typeface="Arial Narrow"/>
                <a:ea typeface="Arial Narrow"/>
                <a:cs typeface="Arial Narrow"/>
                <a:sym typeface="Arial Narrow"/>
              </a:rPr>
              <a:t>Работа системы лечения ожирения  и СПКЯ</a:t>
            </a:r>
            <a:endParaRPr sz="4000" b="1" dirty="0">
              <a:solidFill>
                <a:schemeClr val="tx2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E397380-899C-4FB0-8B8F-BA938E94BA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364" y="1351868"/>
            <a:ext cx="5593511" cy="34916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22363C0-457D-42FD-ABBB-8EBC9A55FE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9642" y="1351868"/>
            <a:ext cx="5754985" cy="34916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04992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11330613" y="6242955"/>
            <a:ext cx="549398" cy="365125"/>
            <a:chOff x="11330613" y="6242955"/>
            <a:chExt cx="549398" cy="365125"/>
          </a:xfrm>
        </p:grpSpPr>
        <p:sp>
          <p:nvSpPr>
            <p:cNvPr id="162" name="Google Shape;162;p4"/>
            <p:cNvSpPr txBox="1"/>
            <p:nvPr/>
          </p:nvSpPr>
          <p:spPr>
            <a:xfrm>
              <a:off x="11330613" y="6242955"/>
              <a:ext cx="489912" cy="36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fld id="{00000000-1234-1234-1234-123412341234}" type="slidenum">
                <a:rPr lang="ru-RU" sz="1600">
                  <a:solidFill>
                    <a:srgbClr val="0A2C50"/>
                  </a:solidFill>
                  <a:latin typeface="Arial"/>
                  <a:ea typeface="Arial"/>
                  <a:cs typeface="Arial"/>
                  <a:sym typeface="Arial"/>
                </a:rPr>
                <a:t>15</a:t>
              </a:fld>
              <a:endParaRPr sz="1600">
                <a:solidFill>
                  <a:srgbClr val="0A2C5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3" name="Google Shape;163;p4"/>
            <p:cNvGrpSpPr/>
            <p:nvPr/>
          </p:nvGrpSpPr>
          <p:grpSpPr>
            <a:xfrm>
              <a:off x="11832703" y="6305825"/>
              <a:ext cx="47308" cy="239384"/>
              <a:chOff x="11832703" y="6305825"/>
              <a:chExt cx="47308" cy="239384"/>
            </a:xfrm>
          </p:grpSpPr>
          <p:sp>
            <p:nvSpPr>
              <p:cNvPr id="164" name="Google Shape;164;p4"/>
              <p:cNvSpPr/>
              <p:nvPr/>
            </p:nvSpPr>
            <p:spPr>
              <a:xfrm>
                <a:off x="11832703" y="6305825"/>
                <a:ext cx="47308" cy="45719"/>
              </a:xfrm>
              <a:prstGeom prst="rect">
                <a:avLst/>
              </a:prstGeom>
              <a:solidFill>
                <a:srgbClr val="AB1F0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4"/>
              <p:cNvSpPr/>
              <p:nvPr/>
            </p:nvSpPr>
            <p:spPr>
              <a:xfrm>
                <a:off x="11832703" y="6370380"/>
                <a:ext cx="47308" cy="45719"/>
              </a:xfrm>
              <a:prstGeom prst="rect">
                <a:avLst/>
              </a:prstGeom>
              <a:solidFill>
                <a:srgbClr val="86BAE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4"/>
              <p:cNvSpPr/>
              <p:nvPr/>
            </p:nvSpPr>
            <p:spPr>
              <a:xfrm>
                <a:off x="11832703" y="6434935"/>
                <a:ext cx="47308" cy="45719"/>
              </a:xfrm>
              <a:prstGeom prst="rect">
                <a:avLst/>
              </a:prstGeom>
              <a:solidFill>
                <a:srgbClr val="0B2D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11832703" y="6499490"/>
                <a:ext cx="47308" cy="45719"/>
              </a:xfrm>
              <a:prstGeom prst="rect">
                <a:avLst/>
              </a:prstGeom>
              <a:solidFill>
                <a:srgbClr val="1864B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69" name="Google Shape;169;p4" descr="Изображение выглядит как текст, логотип, эмблема, Шрифт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43365" y="92765"/>
            <a:ext cx="1843835" cy="103741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4"/>
          <p:cNvSpPr txBox="1"/>
          <p:nvPr/>
        </p:nvSpPr>
        <p:spPr>
          <a:xfrm>
            <a:off x="-504826" y="263595"/>
            <a:ext cx="10043365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1" dirty="0">
                <a:solidFill>
                  <a:srgbClr val="0B2D50"/>
                </a:solidFill>
                <a:latin typeface="Arial Narrow"/>
                <a:ea typeface="Arial Narrow"/>
                <a:cs typeface="Arial Narrow"/>
                <a:sym typeface="Arial Narrow"/>
              </a:rPr>
              <a:t>Экономический эффект</a:t>
            </a:r>
            <a:endParaRPr sz="2800" b="1" dirty="0">
              <a:solidFill>
                <a:srgbClr val="0B2D50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BFD1E5-C379-4A14-8A9E-C5573254613B}"/>
              </a:ext>
            </a:extLst>
          </p:cNvPr>
          <p:cNvSpPr txBox="1"/>
          <p:nvPr/>
        </p:nvSpPr>
        <p:spPr>
          <a:xfrm>
            <a:off x="1670315" y="1040884"/>
            <a:ext cx="97235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buClrTx/>
              <a:buSzTx/>
              <a:tabLst/>
              <a:defRPr/>
            </a:pPr>
            <a:r>
              <a:rPr kumimoji="0" lang="ru-RU" sz="2400" i="0" u="none" strike="noStrike" kern="1200" cap="none" spc="0" normalizeH="0" baseline="0" noProof="0" dirty="0">
                <a:ln>
                  <a:noFill/>
                </a:ln>
                <a:solidFill>
                  <a:srgbClr val="0B2D5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Стоимость одного приёма – 3000 руб. – прибыль 20% - 600 руб. </a:t>
            </a:r>
          </a:p>
          <a:p>
            <a:pPr marR="0" lvl="0" defTabSz="914400" rtl="0" eaLnBrk="1" fontAlgn="auto" latinLnBrk="0" hangingPunct="1">
              <a:buClrTx/>
              <a:buSzTx/>
              <a:tabLst/>
              <a:defRPr/>
            </a:pPr>
            <a:r>
              <a:rPr kumimoji="0" lang="ru-RU" sz="2400" i="0" u="none" strike="noStrike" kern="1200" cap="none" spc="0" normalizeH="0" baseline="0" noProof="0" dirty="0">
                <a:ln>
                  <a:noFill/>
                </a:ln>
                <a:solidFill>
                  <a:srgbClr val="0B2D5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Время приёма – 20 мин 1 час – 3 приёма </a:t>
            </a:r>
          </a:p>
          <a:p>
            <a:pPr marR="0" lvl="0" defTabSz="914400" rtl="0" eaLnBrk="1" fontAlgn="auto" latinLnBrk="0" hangingPunct="1">
              <a:buClrTx/>
              <a:buSzTx/>
              <a:tabLst/>
              <a:defRPr/>
            </a:pPr>
            <a:r>
              <a:rPr kumimoji="0" lang="ru-RU" sz="2400" i="0" u="none" strike="noStrike" kern="1200" cap="none" spc="0" normalizeH="0" baseline="0" noProof="0" dirty="0">
                <a:ln>
                  <a:noFill/>
                </a:ln>
                <a:solidFill>
                  <a:srgbClr val="0B2D5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Ежедневная прибыль = 600*3*8 = 14 000 руб. 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17662128-2486-4D4E-90D4-2187F9111BF9}"/>
              </a:ext>
            </a:extLst>
          </p:cNvPr>
          <p:cNvSpPr txBox="1">
            <a:spLocks/>
          </p:cNvSpPr>
          <p:nvPr/>
        </p:nvSpPr>
        <p:spPr>
          <a:xfrm>
            <a:off x="466683" y="1049537"/>
            <a:ext cx="982550" cy="442674"/>
          </a:xfrm>
          <a:prstGeom prst="roundRect">
            <a:avLst>
              <a:gd name="adj" fmla="val 16667"/>
            </a:avLst>
          </a:prstGeom>
          <a:solidFill>
            <a:srgbClr val="C59E59"/>
          </a:solidFill>
          <a:ln>
            <a:noFill/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Было</a:t>
            </a:r>
            <a:endParaRPr lang="ru-RU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A2E3CCBE-038E-462B-94A9-6F06372E26F6}"/>
              </a:ext>
            </a:extLst>
          </p:cNvPr>
          <p:cNvSpPr txBox="1">
            <a:spLocks/>
          </p:cNvSpPr>
          <p:nvPr/>
        </p:nvSpPr>
        <p:spPr>
          <a:xfrm>
            <a:off x="257175" y="2513198"/>
            <a:ext cx="1192058" cy="442674"/>
          </a:xfrm>
          <a:prstGeom prst="roundRect">
            <a:avLst>
              <a:gd name="adj" fmla="val 16667"/>
            </a:avLst>
          </a:prstGeom>
          <a:solidFill>
            <a:srgbClr val="C59E59"/>
          </a:solidFill>
          <a:ln>
            <a:noFill/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Станет</a:t>
            </a:r>
            <a:endParaRPr lang="ru-RU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B546AB6-63AE-468D-9F4D-690C1830A83E}"/>
              </a:ext>
            </a:extLst>
          </p:cNvPr>
          <p:cNvSpPr txBox="1"/>
          <p:nvPr/>
        </p:nvSpPr>
        <p:spPr>
          <a:xfrm>
            <a:off x="1730847" y="2202726"/>
            <a:ext cx="95997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buClrTx/>
              <a:buSzTx/>
              <a:tabLst/>
              <a:defRPr/>
            </a:pPr>
            <a:r>
              <a:rPr kumimoji="0" lang="ru-RU" sz="2400" i="0" u="none" strike="noStrike" kern="1200" cap="none" spc="0" normalizeH="0" baseline="0" noProof="0" dirty="0">
                <a:ln>
                  <a:noFill/>
                </a:ln>
                <a:solidFill>
                  <a:srgbClr val="0B2D5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Стоимость одного приёма – 3000р. – доход 20% - 600р </a:t>
            </a:r>
          </a:p>
          <a:p>
            <a:pPr marR="0" lvl="0" defTabSz="914400" rtl="0" eaLnBrk="1" fontAlgn="auto" latinLnBrk="0" hangingPunct="1">
              <a:buClrTx/>
              <a:buSzTx/>
              <a:tabLst/>
              <a:defRPr/>
            </a:pPr>
            <a:r>
              <a:rPr kumimoji="0" lang="ru-RU" sz="2400" i="0" u="none" strike="noStrike" kern="1200" cap="none" spc="0" normalizeH="0" baseline="0" noProof="0" dirty="0">
                <a:ln>
                  <a:noFill/>
                </a:ln>
                <a:solidFill>
                  <a:srgbClr val="0B2D5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Время приёма – 15 мин 1 час – 4 приёма</a:t>
            </a:r>
          </a:p>
          <a:p>
            <a:pPr marR="0" lvl="0" defTabSz="914400" rtl="0" eaLnBrk="1" fontAlgn="auto" latinLnBrk="0" hangingPunct="1">
              <a:buClrTx/>
              <a:buSzTx/>
              <a:tabLst/>
              <a:defRPr/>
            </a:pPr>
            <a:r>
              <a:rPr kumimoji="0" lang="ru-RU" sz="2400" i="0" u="none" strike="noStrike" kern="1200" cap="none" spc="0" normalizeH="0" baseline="0" noProof="0" dirty="0">
                <a:ln>
                  <a:noFill/>
                </a:ln>
                <a:solidFill>
                  <a:srgbClr val="0B2D5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Ежедневная прибыль = 600*4*8 = 19 200 руб.</a:t>
            </a:r>
          </a:p>
        </p:txBody>
      </p:sp>
      <p:sp>
        <p:nvSpPr>
          <p:cNvPr id="22" name="page number">
            <a:extLst>
              <a:ext uri="{FF2B5EF4-FFF2-40B4-BE49-F238E27FC236}">
                <a16:creationId xmlns:a16="http://schemas.microsoft.com/office/drawing/2014/main" id="{828A4EAB-21A2-47F5-83B7-CD3FC89A63A0}"/>
              </a:ext>
            </a:extLst>
          </p:cNvPr>
          <p:cNvSpPr txBox="1">
            <a:spLocks/>
          </p:cNvSpPr>
          <p:nvPr/>
        </p:nvSpPr>
        <p:spPr>
          <a:xfrm>
            <a:off x="257175" y="5194051"/>
            <a:ext cx="2181225" cy="783193"/>
          </a:xfrm>
          <a:prstGeom prst="roundRect">
            <a:avLst>
              <a:gd name="adj" fmla="val 16667"/>
            </a:avLst>
          </a:prstGeom>
          <a:solidFill>
            <a:srgbClr val="C59E59"/>
          </a:solidFill>
          <a:ln>
            <a:noFill/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Срок окупаемости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2434C37-804A-47DD-A3A1-1531E8F99C8F}"/>
              </a:ext>
            </a:extLst>
          </p:cNvPr>
          <p:cNvSpPr txBox="1"/>
          <p:nvPr/>
        </p:nvSpPr>
        <p:spPr>
          <a:xfrm>
            <a:off x="2724208" y="5203277"/>
            <a:ext cx="73191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buClrTx/>
              <a:buSzTx/>
              <a:tabLst/>
              <a:defRPr/>
            </a:pPr>
            <a:r>
              <a:rPr kumimoji="0" lang="ru-RU" sz="2400" i="0" u="none" strike="noStrike" kern="1200" cap="none" spc="0" normalizeH="0" baseline="0" noProof="0" dirty="0">
                <a:ln>
                  <a:noFill/>
                </a:ln>
                <a:solidFill>
                  <a:srgbClr val="0B2D5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Затраты – 253 500 руб.</a:t>
            </a:r>
          </a:p>
          <a:p>
            <a:pPr marR="0" lvl="0" defTabSz="914400" rtl="0" eaLnBrk="1" fontAlgn="auto" latinLnBrk="0" hangingPunct="1">
              <a:buClrTx/>
              <a:buSzTx/>
              <a:tabLst/>
              <a:defRPr/>
            </a:pPr>
            <a:r>
              <a:rPr lang="ru-RU" sz="2400" kern="1200" dirty="0">
                <a:solidFill>
                  <a:srgbClr val="0B2D50"/>
                </a:solidFill>
                <a:ea typeface="+mn-ea"/>
                <a:cs typeface="+mn-cs"/>
              </a:rPr>
              <a:t>Срок окупаемости = 253 500 / 19 200 = 13,2 дня</a:t>
            </a:r>
            <a:r>
              <a:rPr kumimoji="0" lang="ru-RU" sz="2400" i="0" u="none" strike="noStrike" kern="1200" cap="none" spc="0" normalizeH="0" baseline="0" noProof="0" dirty="0">
                <a:ln>
                  <a:noFill/>
                </a:ln>
                <a:solidFill>
                  <a:srgbClr val="0B2D5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7DB0D53-D0C1-4055-B460-D3B487FBB009}"/>
              </a:ext>
            </a:extLst>
          </p:cNvPr>
          <p:cNvSpPr txBox="1"/>
          <p:nvPr/>
        </p:nvSpPr>
        <p:spPr>
          <a:xfrm>
            <a:off x="1670315" y="3613076"/>
            <a:ext cx="92949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buClrTx/>
              <a:buSzTx/>
              <a:tabLst/>
              <a:defRPr/>
            </a:pPr>
            <a:r>
              <a:rPr lang="ru-RU" sz="2400" kern="1200" dirty="0">
                <a:solidFill>
                  <a:srgbClr val="0B2D50"/>
                </a:solidFill>
                <a:ea typeface="+mn-ea"/>
                <a:cs typeface="+mn-cs"/>
              </a:rPr>
              <a:t>Увеличение прибыли на 37% в день</a:t>
            </a:r>
            <a:r>
              <a:rPr kumimoji="0" lang="ru-RU" sz="2400" i="0" u="none" strike="noStrike" kern="1200" cap="none" spc="0" normalizeH="0" baseline="0" noProof="0" dirty="0">
                <a:ln>
                  <a:noFill/>
                </a:ln>
                <a:solidFill>
                  <a:srgbClr val="0B2D5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</a:p>
        </p:txBody>
      </p:sp>
      <p:sp>
        <p:nvSpPr>
          <p:cNvPr id="25" name="Google Shape;171;p4">
            <a:extLst>
              <a:ext uri="{FF2B5EF4-FFF2-40B4-BE49-F238E27FC236}">
                <a16:creationId xmlns:a16="http://schemas.microsoft.com/office/drawing/2014/main" id="{F22F150B-0158-45C1-AFA9-1E270622D213}"/>
              </a:ext>
            </a:extLst>
          </p:cNvPr>
          <p:cNvSpPr txBox="1"/>
          <p:nvPr/>
        </p:nvSpPr>
        <p:spPr>
          <a:xfrm>
            <a:off x="0" y="4368193"/>
            <a:ext cx="10043365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1" dirty="0">
                <a:solidFill>
                  <a:srgbClr val="0B2D50"/>
                </a:solidFill>
                <a:latin typeface="Arial Narrow"/>
                <a:ea typeface="Arial Narrow"/>
                <a:cs typeface="Arial Narrow"/>
                <a:sym typeface="Arial Narrow"/>
              </a:rPr>
              <a:t>Экономическая эффективность</a:t>
            </a:r>
            <a:endParaRPr sz="2800" b="1" dirty="0">
              <a:solidFill>
                <a:srgbClr val="0B2D50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947702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"/>
          <p:cNvGrpSpPr/>
          <p:nvPr/>
        </p:nvGrpSpPr>
        <p:grpSpPr>
          <a:xfrm>
            <a:off x="11330613" y="6242955"/>
            <a:ext cx="549398" cy="365125"/>
            <a:chOff x="11330613" y="6242955"/>
            <a:chExt cx="549398" cy="365125"/>
          </a:xfrm>
        </p:grpSpPr>
        <p:sp>
          <p:nvSpPr>
            <p:cNvPr id="162" name="Google Shape;162;p4"/>
            <p:cNvSpPr txBox="1"/>
            <p:nvPr/>
          </p:nvSpPr>
          <p:spPr>
            <a:xfrm>
              <a:off x="11330613" y="6242955"/>
              <a:ext cx="489912" cy="36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fld id="{00000000-1234-1234-1234-123412341234}" type="slidenum">
                <a:rPr lang="ru-RU" sz="1600">
                  <a:solidFill>
                    <a:srgbClr val="0A2C50"/>
                  </a:solidFill>
                  <a:latin typeface="Arial"/>
                  <a:ea typeface="Arial"/>
                  <a:cs typeface="Arial"/>
                  <a:sym typeface="Arial"/>
                </a:rPr>
                <a:t>16</a:t>
              </a:fld>
              <a:endParaRPr sz="1600">
                <a:solidFill>
                  <a:srgbClr val="0A2C5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3" name="Google Shape;163;p4"/>
            <p:cNvGrpSpPr/>
            <p:nvPr/>
          </p:nvGrpSpPr>
          <p:grpSpPr>
            <a:xfrm>
              <a:off x="11832703" y="6305825"/>
              <a:ext cx="47308" cy="239384"/>
              <a:chOff x="11832703" y="6305825"/>
              <a:chExt cx="47308" cy="239384"/>
            </a:xfrm>
          </p:grpSpPr>
          <p:sp>
            <p:nvSpPr>
              <p:cNvPr id="164" name="Google Shape;164;p4"/>
              <p:cNvSpPr/>
              <p:nvPr/>
            </p:nvSpPr>
            <p:spPr>
              <a:xfrm>
                <a:off x="11832703" y="6305825"/>
                <a:ext cx="47308" cy="45719"/>
              </a:xfrm>
              <a:prstGeom prst="rect">
                <a:avLst/>
              </a:prstGeom>
              <a:solidFill>
                <a:srgbClr val="AB1F0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4"/>
              <p:cNvSpPr/>
              <p:nvPr/>
            </p:nvSpPr>
            <p:spPr>
              <a:xfrm>
                <a:off x="11832703" y="6370380"/>
                <a:ext cx="47308" cy="45719"/>
              </a:xfrm>
              <a:prstGeom prst="rect">
                <a:avLst/>
              </a:prstGeom>
              <a:solidFill>
                <a:srgbClr val="86BAE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4"/>
              <p:cNvSpPr/>
              <p:nvPr/>
            </p:nvSpPr>
            <p:spPr>
              <a:xfrm>
                <a:off x="11832703" y="6434935"/>
                <a:ext cx="47308" cy="45719"/>
              </a:xfrm>
              <a:prstGeom prst="rect">
                <a:avLst/>
              </a:prstGeom>
              <a:solidFill>
                <a:srgbClr val="0B2D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11832703" y="6499490"/>
                <a:ext cx="47308" cy="45719"/>
              </a:xfrm>
              <a:prstGeom prst="rect">
                <a:avLst/>
              </a:prstGeom>
              <a:solidFill>
                <a:srgbClr val="1864B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69" name="Google Shape;169;p4" descr="Изображение выглядит как текст, логотип, эмблема, Шрифт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43365" y="92765"/>
            <a:ext cx="1843835" cy="103741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4"/>
          <p:cNvSpPr txBox="1"/>
          <p:nvPr/>
        </p:nvSpPr>
        <p:spPr>
          <a:xfrm>
            <a:off x="-3461658" y="380658"/>
            <a:ext cx="1004336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>
                <a:solidFill>
                  <a:srgbClr val="0B2D50"/>
                </a:solidFill>
                <a:latin typeface="Arial Narrow"/>
                <a:ea typeface="Arial Narrow"/>
                <a:cs typeface="Arial Narrow"/>
                <a:sym typeface="Arial Narrow"/>
              </a:rPr>
              <a:t>Выводы</a:t>
            </a:r>
            <a:endParaRPr sz="4000" b="1" dirty="0">
              <a:solidFill>
                <a:srgbClr val="0B2D50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BFD1E5-C379-4A14-8A9E-C5573254613B}"/>
              </a:ext>
            </a:extLst>
          </p:cNvPr>
          <p:cNvSpPr txBox="1"/>
          <p:nvPr/>
        </p:nvSpPr>
        <p:spPr>
          <a:xfrm>
            <a:off x="169858" y="1039396"/>
            <a:ext cx="11852283" cy="5647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ru-RU" sz="2400" b="1" dirty="0">
                <a:solidFill>
                  <a:schemeClr val="dk1"/>
                </a:solidFill>
              </a:rPr>
              <a:t>Была достигнута цель работы </a:t>
            </a:r>
            <a:r>
              <a:rPr lang="ru-RU" sz="2400" dirty="0">
                <a:solidFill>
                  <a:schemeClr val="dk1"/>
                </a:solidFill>
              </a:rPr>
              <a:t>– описан проект разработки информационно-аналитической системы для оптимизации процесса лечения пациентов с заболеваниями ожирение и синдром поликистозных яичников. </a:t>
            </a:r>
            <a:endParaRPr lang="en-US" sz="2400" dirty="0">
              <a:solidFill>
                <a:schemeClr val="dk1"/>
              </a:solidFill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ru-RU" sz="2400" b="1" dirty="0">
                <a:solidFill>
                  <a:schemeClr val="dk1"/>
                </a:solidFill>
              </a:rPr>
              <a:t>Были выполнены все критерии достижения цели: </a:t>
            </a:r>
            <a:r>
              <a:rPr lang="ru-RU" sz="2400" dirty="0">
                <a:solidFill>
                  <a:schemeClr val="dk1"/>
                </a:solidFill>
              </a:rPr>
              <a:t>была создана автоматически обновляемая база знаний, разработана информационно-аналитическая система на языке </a:t>
            </a:r>
            <a:r>
              <a:rPr lang="en-US" sz="2400" dirty="0">
                <a:solidFill>
                  <a:schemeClr val="dk1"/>
                </a:solidFill>
              </a:rPr>
              <a:t>python, </a:t>
            </a:r>
            <a:r>
              <a:rPr lang="ru-RU" sz="2400" dirty="0">
                <a:solidFill>
                  <a:schemeClr val="dk1"/>
                </a:solidFill>
              </a:rPr>
              <a:t>был выполнен вэб-интерфейс.</a:t>
            </a:r>
          </a:p>
          <a:p>
            <a:pPr marL="457200" lvl="0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ru-RU" sz="2400" dirty="0">
                <a:solidFill>
                  <a:schemeClr val="dk1"/>
                </a:solidFill>
              </a:rPr>
              <a:t>Разработанная информационно-аналитическая система </a:t>
            </a:r>
            <a:r>
              <a:rPr lang="ru-RU" sz="2400" b="1" dirty="0">
                <a:solidFill>
                  <a:schemeClr val="dk1"/>
                </a:solidFill>
              </a:rPr>
              <a:t>оптимизировала процесс </a:t>
            </a:r>
            <a:r>
              <a:rPr lang="ru-RU" sz="2400" dirty="0">
                <a:solidFill>
                  <a:schemeClr val="dk1"/>
                </a:solidFill>
              </a:rPr>
              <a:t>установления верного диагноза и назначения необходимого лечения пациента.</a:t>
            </a:r>
          </a:p>
          <a:p>
            <a:pPr marL="457200" lvl="0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ru-RU" sz="2400" dirty="0">
                <a:solidFill>
                  <a:schemeClr val="dk1"/>
                </a:solidFill>
              </a:rPr>
              <a:t>Проект </a:t>
            </a:r>
            <a:r>
              <a:rPr lang="ru-RU" sz="2400" b="1" dirty="0">
                <a:solidFill>
                  <a:schemeClr val="dk1"/>
                </a:solidFill>
              </a:rPr>
              <a:t>обеспечил автоматизацию </a:t>
            </a:r>
            <a:r>
              <a:rPr lang="ru-RU" sz="2400" dirty="0">
                <a:solidFill>
                  <a:schemeClr val="dk1"/>
                </a:solidFill>
              </a:rPr>
              <a:t>процесса лечения пациентов с заболеваниями ожирение и синдром поликистозных яичников. </a:t>
            </a:r>
          </a:p>
          <a:p>
            <a:pPr marL="457200" lvl="0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ru-RU" sz="2400" b="1" dirty="0">
                <a:solidFill>
                  <a:schemeClr val="dk1"/>
                </a:solidFill>
              </a:rPr>
              <a:t>Следующим этапом </a:t>
            </a:r>
            <a:r>
              <a:rPr lang="ru-RU" sz="2400" dirty="0">
                <a:solidFill>
                  <a:schemeClr val="dk1"/>
                </a:solidFill>
              </a:rPr>
              <a:t>для улучшения проекта является расширение деятельности информационно-аналитической системы для лечения других заболеваний.</a:t>
            </a:r>
          </a:p>
        </p:txBody>
      </p:sp>
    </p:spTree>
    <p:extLst>
      <p:ext uri="{BB962C8B-B14F-4D97-AF65-F5344CB8AC3E}">
        <p14:creationId xmlns:p14="http://schemas.microsoft.com/office/powerpoint/2010/main" val="31640502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2" name="Google Shape;462;p20"/>
          <p:cNvGrpSpPr/>
          <p:nvPr/>
        </p:nvGrpSpPr>
        <p:grpSpPr>
          <a:xfrm>
            <a:off x="0" y="5374434"/>
            <a:ext cx="12192000" cy="189470"/>
            <a:chOff x="0" y="2512541"/>
            <a:chExt cx="12192000" cy="189470"/>
          </a:xfrm>
        </p:grpSpPr>
        <p:sp>
          <p:nvSpPr>
            <p:cNvPr id="463" name="Google Shape;463;p20"/>
            <p:cNvSpPr/>
            <p:nvPr/>
          </p:nvSpPr>
          <p:spPr>
            <a:xfrm>
              <a:off x="0" y="2512541"/>
              <a:ext cx="3048000" cy="189470"/>
            </a:xfrm>
            <a:prstGeom prst="rect">
              <a:avLst/>
            </a:prstGeom>
            <a:solidFill>
              <a:srgbClr val="ABCE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20"/>
            <p:cNvSpPr/>
            <p:nvPr/>
          </p:nvSpPr>
          <p:spPr>
            <a:xfrm>
              <a:off x="3048000" y="2512541"/>
              <a:ext cx="3048000" cy="189470"/>
            </a:xfrm>
            <a:prstGeom prst="rect">
              <a:avLst/>
            </a:prstGeom>
            <a:solidFill>
              <a:srgbClr val="4F9B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20"/>
            <p:cNvSpPr/>
            <p:nvPr/>
          </p:nvSpPr>
          <p:spPr>
            <a:xfrm>
              <a:off x="6096000" y="2512541"/>
              <a:ext cx="3048000" cy="189470"/>
            </a:xfrm>
            <a:prstGeom prst="rect">
              <a:avLst/>
            </a:prstGeom>
            <a:solidFill>
              <a:srgbClr val="124D8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20"/>
            <p:cNvSpPr/>
            <p:nvPr/>
          </p:nvSpPr>
          <p:spPr>
            <a:xfrm>
              <a:off x="9144000" y="2512541"/>
              <a:ext cx="3048000" cy="189470"/>
            </a:xfrm>
            <a:prstGeom prst="rect">
              <a:avLst/>
            </a:prstGeom>
            <a:solidFill>
              <a:srgbClr val="0B2D5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7" name="Google Shape;467;p20"/>
          <p:cNvSpPr txBox="1"/>
          <p:nvPr/>
        </p:nvSpPr>
        <p:spPr>
          <a:xfrm>
            <a:off x="4129757" y="5809285"/>
            <a:ext cx="3932487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b="1">
                <a:solidFill>
                  <a:srgbClr val="0B2D50"/>
                </a:solidFill>
                <a:latin typeface="Arial Narrow"/>
                <a:ea typeface="Arial Narrow"/>
                <a:cs typeface="Arial Narrow"/>
                <a:sym typeface="Arial Narrow"/>
              </a:rPr>
              <a:t>Спасибо за внимание!</a:t>
            </a:r>
            <a:endParaRPr/>
          </a:p>
        </p:txBody>
      </p:sp>
      <p:grpSp>
        <p:nvGrpSpPr>
          <p:cNvPr id="468" name="Google Shape;468;p20"/>
          <p:cNvGrpSpPr/>
          <p:nvPr/>
        </p:nvGrpSpPr>
        <p:grpSpPr>
          <a:xfrm>
            <a:off x="11348815" y="6242955"/>
            <a:ext cx="531196" cy="365125"/>
            <a:chOff x="11422855" y="6242955"/>
            <a:chExt cx="457156" cy="365125"/>
          </a:xfrm>
        </p:grpSpPr>
        <p:sp>
          <p:nvSpPr>
            <p:cNvPr id="469" name="Google Shape;469;p20"/>
            <p:cNvSpPr txBox="1"/>
            <p:nvPr/>
          </p:nvSpPr>
          <p:spPr>
            <a:xfrm>
              <a:off x="11422855" y="6242955"/>
              <a:ext cx="397669" cy="36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fld id="{00000000-1234-1234-1234-123412341234}" type="slidenum">
                <a:rPr lang="ru-RU" sz="1600">
                  <a:solidFill>
                    <a:srgbClr val="0A2C50"/>
                  </a:solidFill>
                  <a:latin typeface="Arial"/>
                  <a:ea typeface="Arial"/>
                  <a:cs typeface="Arial"/>
                  <a:sym typeface="Arial"/>
                </a:rPr>
                <a:t>17</a:t>
              </a:fld>
              <a:endParaRPr sz="1600">
                <a:solidFill>
                  <a:srgbClr val="0A2C5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70" name="Google Shape;470;p20"/>
            <p:cNvGrpSpPr/>
            <p:nvPr/>
          </p:nvGrpSpPr>
          <p:grpSpPr>
            <a:xfrm>
              <a:off x="11832703" y="6305825"/>
              <a:ext cx="47308" cy="239384"/>
              <a:chOff x="11832703" y="6305825"/>
              <a:chExt cx="47308" cy="239384"/>
            </a:xfrm>
          </p:grpSpPr>
          <p:sp>
            <p:nvSpPr>
              <p:cNvPr id="471" name="Google Shape;471;p20"/>
              <p:cNvSpPr/>
              <p:nvPr/>
            </p:nvSpPr>
            <p:spPr>
              <a:xfrm>
                <a:off x="11832703" y="6305825"/>
                <a:ext cx="47308" cy="45719"/>
              </a:xfrm>
              <a:prstGeom prst="rect">
                <a:avLst/>
              </a:prstGeom>
              <a:solidFill>
                <a:srgbClr val="AB1F0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2" name="Google Shape;472;p20"/>
              <p:cNvSpPr/>
              <p:nvPr/>
            </p:nvSpPr>
            <p:spPr>
              <a:xfrm>
                <a:off x="11832703" y="6370380"/>
                <a:ext cx="47308" cy="45719"/>
              </a:xfrm>
              <a:prstGeom prst="rect">
                <a:avLst/>
              </a:prstGeom>
              <a:solidFill>
                <a:srgbClr val="86BAE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20"/>
              <p:cNvSpPr/>
              <p:nvPr/>
            </p:nvSpPr>
            <p:spPr>
              <a:xfrm>
                <a:off x="11832703" y="6434935"/>
                <a:ext cx="47308" cy="45719"/>
              </a:xfrm>
              <a:prstGeom prst="rect">
                <a:avLst/>
              </a:prstGeom>
              <a:solidFill>
                <a:srgbClr val="0B2D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20"/>
              <p:cNvSpPr/>
              <p:nvPr/>
            </p:nvSpPr>
            <p:spPr>
              <a:xfrm>
                <a:off x="11832703" y="6499490"/>
                <a:ext cx="47308" cy="45719"/>
              </a:xfrm>
              <a:prstGeom prst="rect">
                <a:avLst/>
              </a:prstGeom>
              <a:solidFill>
                <a:srgbClr val="1864B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475" name="Google Shape;475;p20" descr="Изображение выглядит как на открытом воздухе, небо, дерево, строительство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 t="9287"/>
          <a:stretch/>
        </p:blipFill>
        <p:spPr>
          <a:xfrm>
            <a:off x="0" y="0"/>
            <a:ext cx="12192000" cy="5355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2"/>
          <p:cNvGrpSpPr/>
          <p:nvPr/>
        </p:nvGrpSpPr>
        <p:grpSpPr>
          <a:xfrm>
            <a:off x="11330613" y="6242955"/>
            <a:ext cx="549398" cy="365125"/>
            <a:chOff x="11330613" y="6242955"/>
            <a:chExt cx="549398" cy="365125"/>
          </a:xfrm>
        </p:grpSpPr>
        <p:sp>
          <p:nvSpPr>
            <p:cNvPr id="104" name="Google Shape;104;p2"/>
            <p:cNvSpPr txBox="1"/>
            <p:nvPr/>
          </p:nvSpPr>
          <p:spPr>
            <a:xfrm>
              <a:off x="11330613" y="6242955"/>
              <a:ext cx="489912" cy="36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fld id="{00000000-1234-1234-1234-123412341234}" type="slidenum">
                <a:rPr lang="ru-RU" sz="1600">
                  <a:solidFill>
                    <a:srgbClr val="0A2C50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fld>
              <a:endParaRPr sz="1600">
                <a:solidFill>
                  <a:srgbClr val="0A2C5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5" name="Google Shape;105;p2"/>
            <p:cNvGrpSpPr/>
            <p:nvPr/>
          </p:nvGrpSpPr>
          <p:grpSpPr>
            <a:xfrm>
              <a:off x="11832703" y="6305825"/>
              <a:ext cx="47308" cy="239384"/>
              <a:chOff x="11832703" y="6305825"/>
              <a:chExt cx="47308" cy="239384"/>
            </a:xfrm>
          </p:grpSpPr>
          <p:sp>
            <p:nvSpPr>
              <p:cNvPr id="106" name="Google Shape;106;p2"/>
              <p:cNvSpPr/>
              <p:nvPr/>
            </p:nvSpPr>
            <p:spPr>
              <a:xfrm>
                <a:off x="11832703" y="6305825"/>
                <a:ext cx="47308" cy="45719"/>
              </a:xfrm>
              <a:prstGeom prst="rect">
                <a:avLst/>
              </a:prstGeom>
              <a:solidFill>
                <a:srgbClr val="AB1F0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11832703" y="6370380"/>
                <a:ext cx="47308" cy="45719"/>
              </a:xfrm>
              <a:prstGeom prst="rect">
                <a:avLst/>
              </a:prstGeom>
              <a:solidFill>
                <a:srgbClr val="86BAE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11832703" y="6434935"/>
                <a:ext cx="47308" cy="45719"/>
              </a:xfrm>
              <a:prstGeom prst="rect">
                <a:avLst/>
              </a:prstGeom>
              <a:solidFill>
                <a:srgbClr val="0B2D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11832703" y="6499490"/>
                <a:ext cx="47308" cy="45719"/>
              </a:xfrm>
              <a:prstGeom prst="rect">
                <a:avLst/>
              </a:prstGeom>
              <a:solidFill>
                <a:srgbClr val="1864B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110" name="Google Shape;110;p2"/>
          <p:cNvCxnSpPr/>
          <p:nvPr/>
        </p:nvCxnSpPr>
        <p:spPr>
          <a:xfrm>
            <a:off x="371475" y="200025"/>
            <a:ext cx="0" cy="6457950"/>
          </a:xfrm>
          <a:prstGeom prst="straightConnector1">
            <a:avLst/>
          </a:prstGeom>
          <a:noFill/>
          <a:ln w="9525" cap="rnd" cmpd="sng">
            <a:solidFill>
              <a:srgbClr val="D2D5DC"/>
            </a:solidFill>
            <a:prstDash val="dash"/>
            <a:round/>
            <a:headEnd type="oval" w="med" len="med"/>
            <a:tailEnd type="oval" w="med" len="med"/>
          </a:ln>
        </p:spPr>
      </p:cxnSp>
      <p:pic>
        <p:nvPicPr>
          <p:cNvPr id="111" name="Google Shape;111;p2" descr="Изображение выглядит как текст, логотип, эмблема, Шрифт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43365" y="92765"/>
            <a:ext cx="1843835" cy="103741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"/>
          <p:cNvSpPr txBox="1"/>
          <p:nvPr/>
        </p:nvSpPr>
        <p:spPr>
          <a:xfrm>
            <a:off x="668604" y="566547"/>
            <a:ext cx="1513556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600" b="1">
                <a:solidFill>
                  <a:srgbClr val="0B2D50"/>
                </a:solidFill>
                <a:latin typeface="Arial Narrow"/>
                <a:ea typeface="Arial Narrow"/>
                <a:cs typeface="Arial Narrow"/>
                <a:sym typeface="Arial Narrow"/>
              </a:rPr>
              <a:t>Введение</a:t>
            </a:r>
            <a:endParaRPr/>
          </a:p>
        </p:txBody>
      </p:sp>
      <p:sp>
        <p:nvSpPr>
          <p:cNvPr id="113" name="Google Shape;113;p2"/>
          <p:cNvSpPr txBox="1"/>
          <p:nvPr/>
        </p:nvSpPr>
        <p:spPr>
          <a:xfrm>
            <a:off x="668604" y="1313080"/>
            <a:ext cx="11044976" cy="5016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Цель дипломной работы </a:t>
            </a:r>
            <a:r>
              <a:rPr lang="ru-R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описать проект разработки</a:t>
            </a:r>
            <a:r>
              <a:rPr lang="ru-RU" sz="2000" dirty="0">
                <a:solidFill>
                  <a:schemeClr val="dk1"/>
                </a:solidFill>
              </a:rPr>
              <a:t> медицинской информационно-аналитической системы для оптимизации процесса лечения пациента с ожирением и синдромом поликистозных яичников. </a:t>
            </a:r>
            <a:endParaRPr dirty="0"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Объектом</a:t>
            </a:r>
            <a:r>
              <a:rPr lang="ru-R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исследования является бизнес-процесс лечения пациента </a:t>
            </a: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ru-RU" sz="2000" dirty="0">
              <a:solidFill>
                <a:schemeClr val="dk1"/>
              </a:solidFill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Предмет исследования </a:t>
            </a:r>
            <a:r>
              <a:rPr lang="ru-R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</a:t>
            </a:r>
            <a:r>
              <a:rPr lang="ru-RU" sz="2000" dirty="0">
                <a:solidFill>
                  <a:schemeClr val="dk1"/>
                </a:solidFill>
              </a:rPr>
              <a:t>разработка медицинской информационно-аналитическая  системы для лечения ожирения и СПКЯ</a:t>
            </a: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ru-RU"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ru-RU" sz="2000" dirty="0">
              <a:solidFill>
                <a:schemeClr val="dk1"/>
              </a:solidFill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dk1"/>
                </a:solidFill>
              </a:rPr>
              <a:t>Выступление на конференции </a:t>
            </a:r>
            <a:r>
              <a:rPr lang="ru-RU" sz="2000" b="1" dirty="0" err="1">
                <a:solidFill>
                  <a:schemeClr val="dk1"/>
                </a:solidFill>
              </a:rPr>
              <a:t>ИТиММ</a:t>
            </a:r>
            <a:r>
              <a:rPr lang="ru-RU" sz="2000" b="1" dirty="0">
                <a:solidFill>
                  <a:schemeClr val="dk1"/>
                </a:solidFill>
              </a:rPr>
              <a:t> 2024 с докладом: </a:t>
            </a: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dk1"/>
                </a:solidFill>
              </a:rPr>
              <a:t>«Обзор методов применения искусственного интеллекта в области медицины»</a:t>
            </a:r>
            <a:endParaRPr sz="20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page number">
            <a:extLst>
              <a:ext uri="{FF2B5EF4-FFF2-40B4-BE49-F238E27FC236}">
                <a16:creationId xmlns:a16="http://schemas.microsoft.com/office/drawing/2014/main" id="{912DEE05-3897-4622-BECE-32CDEA3BA586}"/>
              </a:ext>
            </a:extLst>
          </p:cNvPr>
          <p:cNvGrpSpPr/>
          <p:nvPr/>
        </p:nvGrpSpPr>
        <p:grpSpPr>
          <a:xfrm>
            <a:off x="11422855" y="6242955"/>
            <a:ext cx="457156" cy="365125"/>
            <a:chOff x="11422855" y="6242955"/>
            <a:chExt cx="457156" cy="365125"/>
          </a:xfrm>
        </p:grpSpPr>
        <p:sp>
          <p:nvSpPr>
            <p:cNvPr id="54" name="page number">
              <a:extLst>
                <a:ext uri="{FF2B5EF4-FFF2-40B4-BE49-F238E27FC236}">
                  <a16:creationId xmlns:a16="http://schemas.microsoft.com/office/drawing/2014/main" id="{7E11964B-BF3C-4168-801A-9EA4210EDDC9}"/>
                </a:ext>
              </a:extLst>
            </p:cNvPr>
            <p:cNvSpPr txBox="1">
              <a:spLocks/>
            </p:cNvSpPr>
            <p:nvPr/>
          </p:nvSpPr>
          <p:spPr>
            <a:xfrm>
              <a:off x="11422855" y="6242955"/>
              <a:ext cx="397669" cy="365125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ru-RU"/>
              </a:defPPr>
              <a:lvl1pPr marL="0" algn="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fld id="{8004FF5B-EC31-4260-BC73-B698F9B6DD2F}" type="slidenum">
                <a:rPr lang="ru-RU" sz="1600" smtClean="0">
                  <a:solidFill>
                    <a:srgbClr val="0A2C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pPr/>
                <a:t>3</a:t>
              </a:fld>
              <a:endParaRPr lang="ru-RU" sz="1600" dirty="0">
                <a:solidFill>
                  <a:srgbClr val="0A2C5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55" name="rectangles">
              <a:extLst>
                <a:ext uri="{FF2B5EF4-FFF2-40B4-BE49-F238E27FC236}">
                  <a16:creationId xmlns:a16="http://schemas.microsoft.com/office/drawing/2014/main" id="{AADED0D1-5832-45D6-A9E2-8F52D2554263}"/>
                </a:ext>
              </a:extLst>
            </p:cNvPr>
            <p:cNvGrpSpPr/>
            <p:nvPr/>
          </p:nvGrpSpPr>
          <p:grpSpPr>
            <a:xfrm>
              <a:off x="11832703" y="6305825"/>
              <a:ext cx="47308" cy="239384"/>
              <a:chOff x="11832703" y="6305825"/>
              <a:chExt cx="47308" cy="239384"/>
            </a:xfrm>
          </p:grpSpPr>
          <p:sp>
            <p:nvSpPr>
              <p:cNvPr id="56" name="rectangle">
                <a:extLst>
                  <a:ext uri="{FF2B5EF4-FFF2-40B4-BE49-F238E27FC236}">
                    <a16:creationId xmlns:a16="http://schemas.microsoft.com/office/drawing/2014/main" id="{36B4B861-21D0-41BB-BB10-65954A072121}"/>
                  </a:ext>
                </a:extLst>
              </p:cNvPr>
              <p:cNvSpPr/>
              <p:nvPr/>
            </p:nvSpPr>
            <p:spPr>
              <a:xfrm>
                <a:off x="11832703" y="6305825"/>
                <a:ext cx="47308" cy="45719"/>
              </a:xfrm>
              <a:prstGeom prst="rect">
                <a:avLst/>
              </a:prstGeom>
              <a:solidFill>
                <a:srgbClr val="AB1F0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57" name="rectangle">
                <a:extLst>
                  <a:ext uri="{FF2B5EF4-FFF2-40B4-BE49-F238E27FC236}">
                    <a16:creationId xmlns:a16="http://schemas.microsoft.com/office/drawing/2014/main" id="{B96B9734-06F7-42EF-A63F-07DDFE80EC20}"/>
                  </a:ext>
                </a:extLst>
              </p:cNvPr>
              <p:cNvSpPr/>
              <p:nvPr/>
            </p:nvSpPr>
            <p:spPr>
              <a:xfrm>
                <a:off x="11832703" y="6370380"/>
                <a:ext cx="47308" cy="45719"/>
              </a:xfrm>
              <a:prstGeom prst="rect">
                <a:avLst/>
              </a:prstGeom>
              <a:solidFill>
                <a:srgbClr val="86BAE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58" name="rectangle">
                <a:extLst>
                  <a:ext uri="{FF2B5EF4-FFF2-40B4-BE49-F238E27FC236}">
                    <a16:creationId xmlns:a16="http://schemas.microsoft.com/office/drawing/2014/main" id="{8D843A73-4A00-4EB5-BF10-46CBA15B0CB3}"/>
                  </a:ext>
                </a:extLst>
              </p:cNvPr>
              <p:cNvSpPr/>
              <p:nvPr/>
            </p:nvSpPr>
            <p:spPr>
              <a:xfrm>
                <a:off x="11832703" y="6434935"/>
                <a:ext cx="47308" cy="45719"/>
              </a:xfrm>
              <a:prstGeom prst="rect">
                <a:avLst/>
              </a:prstGeom>
              <a:solidFill>
                <a:srgbClr val="0B2D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59" name="rectangle">
                <a:extLst>
                  <a:ext uri="{FF2B5EF4-FFF2-40B4-BE49-F238E27FC236}">
                    <a16:creationId xmlns:a16="http://schemas.microsoft.com/office/drawing/2014/main" id="{B530E3A9-4818-4541-BE35-5AD789D1390D}"/>
                  </a:ext>
                </a:extLst>
              </p:cNvPr>
              <p:cNvSpPr/>
              <p:nvPr/>
            </p:nvSpPr>
            <p:spPr>
              <a:xfrm>
                <a:off x="11832703" y="6499490"/>
                <a:ext cx="47308" cy="45719"/>
              </a:xfrm>
              <a:prstGeom prst="rect">
                <a:avLst/>
              </a:prstGeom>
              <a:solidFill>
                <a:srgbClr val="1864B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</p:grpSp>
      <p:cxnSp>
        <p:nvCxnSpPr>
          <p:cNvPr id="5" name="line">
            <a:extLst>
              <a:ext uri="{FF2B5EF4-FFF2-40B4-BE49-F238E27FC236}">
                <a16:creationId xmlns:a16="http://schemas.microsoft.com/office/drawing/2014/main" id="{295BB422-C9FD-4684-A7D0-820E305493CB}"/>
              </a:ext>
            </a:extLst>
          </p:cNvPr>
          <p:cNvCxnSpPr/>
          <p:nvPr/>
        </p:nvCxnSpPr>
        <p:spPr>
          <a:xfrm>
            <a:off x="371475" y="200025"/>
            <a:ext cx="0" cy="6457950"/>
          </a:xfrm>
          <a:prstGeom prst="line">
            <a:avLst/>
          </a:prstGeom>
          <a:ln w="9525" cap="rnd">
            <a:solidFill>
              <a:srgbClr val="D2D5DC"/>
            </a:solidFill>
            <a:prstDash val="dash"/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ellipses">
            <a:extLst>
              <a:ext uri="{FF2B5EF4-FFF2-40B4-BE49-F238E27FC236}">
                <a16:creationId xmlns:a16="http://schemas.microsoft.com/office/drawing/2014/main" id="{9347D5E7-7D89-493D-8656-7659D3DE9B68}"/>
              </a:ext>
            </a:extLst>
          </p:cNvPr>
          <p:cNvGrpSpPr/>
          <p:nvPr/>
        </p:nvGrpSpPr>
        <p:grpSpPr>
          <a:xfrm>
            <a:off x="170760" y="1699152"/>
            <a:ext cx="3970151" cy="3970151"/>
            <a:chOff x="170760" y="1699152"/>
            <a:chExt cx="3970151" cy="3970151"/>
          </a:xfrm>
        </p:grpSpPr>
        <p:sp>
          <p:nvSpPr>
            <p:cNvPr id="6" name="arc">
              <a:extLst>
                <a:ext uri="{FF2B5EF4-FFF2-40B4-BE49-F238E27FC236}">
                  <a16:creationId xmlns:a16="http://schemas.microsoft.com/office/drawing/2014/main" id="{73663D9A-E2ED-483B-92D4-F52D81827096}"/>
                </a:ext>
              </a:extLst>
            </p:cNvPr>
            <p:cNvSpPr/>
            <p:nvPr/>
          </p:nvSpPr>
          <p:spPr>
            <a:xfrm>
              <a:off x="170760" y="1699152"/>
              <a:ext cx="3970151" cy="3970151"/>
            </a:xfrm>
            <a:prstGeom prst="arc">
              <a:avLst>
                <a:gd name="adj1" fmla="val 16200000"/>
                <a:gd name="adj2" fmla="val 5433205"/>
              </a:avLst>
            </a:prstGeom>
            <a:ln w="53975">
              <a:gradFill>
                <a:gsLst>
                  <a:gs pos="82000">
                    <a:srgbClr val="D9D9D9"/>
                  </a:gs>
                  <a:gs pos="0">
                    <a:schemeClr val="bg1">
                      <a:lumMod val="85000"/>
                      <a:alpha val="0"/>
                    </a:schemeClr>
                  </a:gs>
                  <a:gs pos="20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8" name="ellipse 3">
              <a:extLst>
                <a:ext uri="{FF2B5EF4-FFF2-40B4-BE49-F238E27FC236}">
                  <a16:creationId xmlns:a16="http://schemas.microsoft.com/office/drawing/2014/main" id="{3853C6DF-667A-4E6F-978A-15BADA21E1BB}"/>
                </a:ext>
              </a:extLst>
            </p:cNvPr>
            <p:cNvSpPr/>
            <p:nvPr/>
          </p:nvSpPr>
          <p:spPr>
            <a:xfrm>
              <a:off x="551142" y="2888363"/>
              <a:ext cx="2504715" cy="2504715"/>
            </a:xfrm>
            <a:prstGeom prst="ellipse">
              <a:avLst/>
            </a:prstGeom>
            <a:solidFill>
              <a:srgbClr val="00B050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ellipse 2">
              <a:extLst>
                <a:ext uri="{FF2B5EF4-FFF2-40B4-BE49-F238E27FC236}">
                  <a16:creationId xmlns:a16="http://schemas.microsoft.com/office/drawing/2014/main" id="{390F41F4-E352-44D7-888E-E0E01D72234D}"/>
                </a:ext>
              </a:extLst>
            </p:cNvPr>
            <p:cNvSpPr/>
            <p:nvPr/>
          </p:nvSpPr>
          <p:spPr>
            <a:xfrm>
              <a:off x="852995" y="1844662"/>
              <a:ext cx="2504715" cy="2504715"/>
            </a:xfrm>
            <a:prstGeom prst="ellipse">
              <a:avLst/>
            </a:prstGeom>
            <a:solidFill>
              <a:srgbClr val="00B050">
                <a:alpha val="1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main title">
            <a:extLst>
              <a:ext uri="{FF2B5EF4-FFF2-40B4-BE49-F238E27FC236}">
                <a16:creationId xmlns:a16="http://schemas.microsoft.com/office/drawing/2014/main" id="{CA6DCC80-F3BA-43C5-A46B-D1F3F52921A0}"/>
              </a:ext>
            </a:extLst>
          </p:cNvPr>
          <p:cNvSpPr txBox="1"/>
          <p:nvPr/>
        </p:nvSpPr>
        <p:spPr>
          <a:xfrm>
            <a:off x="668604" y="566547"/>
            <a:ext cx="371768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600" b="1" dirty="0">
                <a:solidFill>
                  <a:srgbClr val="0B2D50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Задачи, решаемые в ВКР:</a:t>
            </a:r>
          </a:p>
        </p:txBody>
      </p:sp>
      <p:grpSp>
        <p:nvGrpSpPr>
          <p:cNvPr id="37" name="item">
            <a:extLst>
              <a:ext uri="{FF2B5EF4-FFF2-40B4-BE49-F238E27FC236}">
                <a16:creationId xmlns:a16="http://schemas.microsoft.com/office/drawing/2014/main" id="{221C4C0D-14F2-4C39-A014-24A729FD3A1D}"/>
              </a:ext>
            </a:extLst>
          </p:cNvPr>
          <p:cNvGrpSpPr/>
          <p:nvPr/>
        </p:nvGrpSpPr>
        <p:grpSpPr>
          <a:xfrm>
            <a:off x="2447925" y="1346381"/>
            <a:ext cx="6167466" cy="338554"/>
            <a:chOff x="2447925" y="1346381"/>
            <a:chExt cx="6167466" cy="338554"/>
          </a:xfrm>
        </p:grpSpPr>
        <p:cxnSp>
          <p:nvCxnSpPr>
            <p:cNvPr id="12" name="bullet">
              <a:extLst>
                <a:ext uri="{FF2B5EF4-FFF2-40B4-BE49-F238E27FC236}">
                  <a16:creationId xmlns:a16="http://schemas.microsoft.com/office/drawing/2014/main" id="{6582700A-341D-4AB7-A4FD-16B1CDF2DEB6}"/>
                </a:ext>
              </a:extLst>
            </p:cNvPr>
            <p:cNvCxnSpPr>
              <a:cxnSpLocks/>
            </p:cNvCxnSpPr>
            <p:nvPr/>
          </p:nvCxnSpPr>
          <p:spPr>
            <a:xfrm>
              <a:off x="2447925" y="1524000"/>
              <a:ext cx="571500" cy="0"/>
            </a:xfrm>
            <a:prstGeom prst="line">
              <a:avLst/>
            </a:prstGeom>
            <a:ln w="9525">
              <a:solidFill>
                <a:srgbClr val="A61500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">
              <a:extLst>
                <a:ext uri="{FF2B5EF4-FFF2-40B4-BE49-F238E27FC236}">
                  <a16:creationId xmlns:a16="http://schemas.microsoft.com/office/drawing/2014/main" id="{B5599E9C-EAB8-4072-B6F9-885AEA32892C}"/>
                </a:ext>
              </a:extLst>
            </p:cNvPr>
            <p:cNvSpPr txBox="1"/>
            <p:nvPr/>
          </p:nvSpPr>
          <p:spPr>
            <a:xfrm>
              <a:off x="3055856" y="1346381"/>
              <a:ext cx="55595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600" dirty="0">
                  <a:solidFill>
                    <a:srgbClr val="0B2D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Ознакомиться с заболеваниями «Ожирение» и «СПКЯ» </a:t>
              </a:r>
            </a:p>
          </p:txBody>
        </p:sp>
      </p:grpSp>
      <p:grpSp>
        <p:nvGrpSpPr>
          <p:cNvPr id="38" name="item">
            <a:extLst>
              <a:ext uri="{FF2B5EF4-FFF2-40B4-BE49-F238E27FC236}">
                <a16:creationId xmlns:a16="http://schemas.microsoft.com/office/drawing/2014/main" id="{D4277843-AE51-4C20-BB0D-0A30D9DBE729}"/>
              </a:ext>
            </a:extLst>
          </p:cNvPr>
          <p:cNvGrpSpPr/>
          <p:nvPr/>
        </p:nvGrpSpPr>
        <p:grpSpPr>
          <a:xfrm>
            <a:off x="3357710" y="1945273"/>
            <a:ext cx="6166232" cy="584775"/>
            <a:chOff x="3357710" y="1945273"/>
            <a:chExt cx="6166232" cy="584775"/>
          </a:xfrm>
        </p:grpSpPr>
        <p:cxnSp>
          <p:nvCxnSpPr>
            <p:cNvPr id="14" name="bullet">
              <a:extLst>
                <a:ext uri="{FF2B5EF4-FFF2-40B4-BE49-F238E27FC236}">
                  <a16:creationId xmlns:a16="http://schemas.microsoft.com/office/drawing/2014/main" id="{7E4304D3-B9E7-4D1C-AC18-C7FF1EF29168}"/>
                </a:ext>
              </a:extLst>
            </p:cNvPr>
            <p:cNvCxnSpPr>
              <a:cxnSpLocks/>
            </p:cNvCxnSpPr>
            <p:nvPr/>
          </p:nvCxnSpPr>
          <p:spPr>
            <a:xfrm>
              <a:off x="3357710" y="2114550"/>
              <a:ext cx="571500" cy="0"/>
            </a:xfrm>
            <a:prstGeom prst="line">
              <a:avLst/>
            </a:prstGeom>
            <a:ln w="9525">
              <a:solidFill>
                <a:srgbClr val="86B9EE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">
              <a:extLst>
                <a:ext uri="{FF2B5EF4-FFF2-40B4-BE49-F238E27FC236}">
                  <a16:creationId xmlns:a16="http://schemas.microsoft.com/office/drawing/2014/main" id="{BBA0248A-DC19-4AB9-BB51-C07D5BCA6CFF}"/>
                </a:ext>
              </a:extLst>
            </p:cNvPr>
            <p:cNvSpPr txBox="1"/>
            <p:nvPr/>
          </p:nvSpPr>
          <p:spPr>
            <a:xfrm>
              <a:off x="3974025" y="1945273"/>
              <a:ext cx="554991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600" dirty="0">
                  <a:solidFill>
                    <a:srgbClr val="0B2D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Смоделировать текущий процесс лечения заболеваний</a:t>
              </a:r>
            </a:p>
            <a:p>
              <a:r>
                <a:rPr lang="ru-RU" sz="1600" dirty="0">
                  <a:solidFill>
                    <a:srgbClr val="0B2D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«Ожирение» и «СПКЯ» (</a:t>
              </a:r>
              <a:r>
                <a:rPr lang="en-US" sz="1600" dirty="0">
                  <a:solidFill>
                    <a:srgbClr val="0B2D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AS-IS)</a:t>
              </a:r>
              <a:endParaRPr lang="ru-RU" sz="1600" dirty="0">
                <a:solidFill>
                  <a:srgbClr val="0B2D5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9" name="item">
            <a:extLst>
              <a:ext uri="{FF2B5EF4-FFF2-40B4-BE49-F238E27FC236}">
                <a16:creationId xmlns:a16="http://schemas.microsoft.com/office/drawing/2014/main" id="{1D9CA2F3-982B-4E56-B07E-09D3ED76D38D}"/>
              </a:ext>
            </a:extLst>
          </p:cNvPr>
          <p:cNvGrpSpPr/>
          <p:nvPr/>
        </p:nvGrpSpPr>
        <p:grpSpPr>
          <a:xfrm>
            <a:off x="3929210" y="2529948"/>
            <a:ext cx="7134315" cy="584775"/>
            <a:chOff x="3929210" y="2529948"/>
            <a:chExt cx="7134315" cy="584775"/>
          </a:xfrm>
        </p:grpSpPr>
        <p:cxnSp>
          <p:nvCxnSpPr>
            <p:cNvPr id="15" name="bullet">
              <a:extLst>
                <a:ext uri="{FF2B5EF4-FFF2-40B4-BE49-F238E27FC236}">
                  <a16:creationId xmlns:a16="http://schemas.microsoft.com/office/drawing/2014/main" id="{81CFE3FA-E169-4707-A4F9-276E8427A3CC}"/>
                </a:ext>
              </a:extLst>
            </p:cNvPr>
            <p:cNvCxnSpPr>
              <a:cxnSpLocks/>
            </p:cNvCxnSpPr>
            <p:nvPr/>
          </p:nvCxnSpPr>
          <p:spPr>
            <a:xfrm>
              <a:off x="3929210" y="2705100"/>
              <a:ext cx="571500" cy="0"/>
            </a:xfrm>
            <a:prstGeom prst="line">
              <a:avLst/>
            </a:prstGeom>
            <a:ln w="9525">
              <a:solidFill>
                <a:srgbClr val="C59E58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">
              <a:extLst>
                <a:ext uri="{FF2B5EF4-FFF2-40B4-BE49-F238E27FC236}">
                  <a16:creationId xmlns:a16="http://schemas.microsoft.com/office/drawing/2014/main" id="{696B3B12-5E49-42BA-9F9D-5CBFF4177F13}"/>
                </a:ext>
              </a:extLst>
            </p:cNvPr>
            <p:cNvSpPr txBox="1"/>
            <p:nvPr/>
          </p:nvSpPr>
          <p:spPr>
            <a:xfrm>
              <a:off x="4542188" y="2529948"/>
              <a:ext cx="652133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600" dirty="0">
                  <a:solidFill>
                    <a:srgbClr val="0B2D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Ознакомиться с применением систем искусственного интеллекта </a:t>
              </a:r>
            </a:p>
            <a:p>
              <a:r>
                <a:rPr lang="ru-RU" sz="1600" dirty="0">
                  <a:solidFill>
                    <a:srgbClr val="0B2D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в медицине</a:t>
              </a:r>
            </a:p>
          </p:txBody>
        </p:sp>
      </p:grpSp>
      <p:grpSp>
        <p:nvGrpSpPr>
          <p:cNvPr id="40" name="item">
            <a:extLst>
              <a:ext uri="{FF2B5EF4-FFF2-40B4-BE49-F238E27FC236}">
                <a16:creationId xmlns:a16="http://schemas.microsoft.com/office/drawing/2014/main" id="{68F60AFE-FC26-4A19-A44E-38D73E7920E3}"/>
              </a:ext>
            </a:extLst>
          </p:cNvPr>
          <p:cNvGrpSpPr/>
          <p:nvPr/>
        </p:nvGrpSpPr>
        <p:grpSpPr>
          <a:xfrm>
            <a:off x="4131533" y="3135898"/>
            <a:ext cx="7795091" cy="584775"/>
            <a:chOff x="4131533" y="3135898"/>
            <a:chExt cx="7795091" cy="584775"/>
          </a:xfrm>
        </p:grpSpPr>
        <p:cxnSp>
          <p:nvCxnSpPr>
            <p:cNvPr id="16" name="bullet">
              <a:extLst>
                <a:ext uri="{FF2B5EF4-FFF2-40B4-BE49-F238E27FC236}">
                  <a16:creationId xmlns:a16="http://schemas.microsoft.com/office/drawing/2014/main" id="{3E47D0EC-9B22-4659-8D36-AA3D96F359E6}"/>
                </a:ext>
              </a:extLst>
            </p:cNvPr>
            <p:cNvCxnSpPr>
              <a:cxnSpLocks/>
            </p:cNvCxnSpPr>
            <p:nvPr/>
          </p:nvCxnSpPr>
          <p:spPr>
            <a:xfrm>
              <a:off x="4131533" y="3305175"/>
              <a:ext cx="571500" cy="0"/>
            </a:xfrm>
            <a:prstGeom prst="line">
              <a:avLst/>
            </a:prstGeom>
            <a:ln w="9525">
              <a:solidFill>
                <a:srgbClr val="1764B0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">
              <a:extLst>
                <a:ext uri="{FF2B5EF4-FFF2-40B4-BE49-F238E27FC236}">
                  <a16:creationId xmlns:a16="http://schemas.microsoft.com/office/drawing/2014/main" id="{CB79CC06-3AE7-4EA1-9921-37C5518A6D2D}"/>
                </a:ext>
              </a:extLst>
            </p:cNvPr>
            <p:cNvSpPr txBox="1"/>
            <p:nvPr/>
          </p:nvSpPr>
          <p:spPr>
            <a:xfrm>
              <a:off x="4737649" y="3135898"/>
              <a:ext cx="718897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dirty="0">
                  <a:solidFill>
                    <a:srgbClr val="0B2D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Сформировать требования к разрабатываемой информационно-аналитической системе</a:t>
              </a:r>
            </a:p>
          </p:txBody>
        </p:sp>
      </p:grpSp>
      <p:grpSp>
        <p:nvGrpSpPr>
          <p:cNvPr id="41" name="item">
            <a:extLst>
              <a:ext uri="{FF2B5EF4-FFF2-40B4-BE49-F238E27FC236}">
                <a16:creationId xmlns:a16="http://schemas.microsoft.com/office/drawing/2014/main" id="{BEFC191C-ACA0-4A3D-AD6A-C2607FA7BA7D}"/>
              </a:ext>
            </a:extLst>
          </p:cNvPr>
          <p:cNvGrpSpPr/>
          <p:nvPr/>
        </p:nvGrpSpPr>
        <p:grpSpPr>
          <a:xfrm>
            <a:off x="4131533" y="3802647"/>
            <a:ext cx="5843447" cy="584775"/>
            <a:chOff x="4131533" y="3802647"/>
            <a:chExt cx="5843447" cy="584775"/>
          </a:xfrm>
        </p:grpSpPr>
        <p:cxnSp>
          <p:nvCxnSpPr>
            <p:cNvPr id="17" name="bullet">
              <a:extLst>
                <a:ext uri="{FF2B5EF4-FFF2-40B4-BE49-F238E27FC236}">
                  <a16:creationId xmlns:a16="http://schemas.microsoft.com/office/drawing/2014/main" id="{50A487FB-46D1-441A-B9D4-73F3A764D96B}"/>
                </a:ext>
              </a:extLst>
            </p:cNvPr>
            <p:cNvCxnSpPr>
              <a:cxnSpLocks/>
            </p:cNvCxnSpPr>
            <p:nvPr/>
          </p:nvCxnSpPr>
          <p:spPr>
            <a:xfrm>
              <a:off x="4131533" y="3971924"/>
              <a:ext cx="571500" cy="0"/>
            </a:xfrm>
            <a:prstGeom prst="line">
              <a:avLst/>
            </a:prstGeom>
            <a:ln w="9525">
              <a:solidFill>
                <a:srgbClr val="2986E2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">
              <a:extLst>
                <a:ext uri="{FF2B5EF4-FFF2-40B4-BE49-F238E27FC236}">
                  <a16:creationId xmlns:a16="http://schemas.microsoft.com/office/drawing/2014/main" id="{B9FCA255-5FB9-49B2-8622-2A25CFD5C1DB}"/>
                </a:ext>
              </a:extLst>
            </p:cNvPr>
            <p:cNvSpPr txBox="1"/>
            <p:nvPr/>
          </p:nvSpPr>
          <p:spPr>
            <a:xfrm>
              <a:off x="4737649" y="3802647"/>
              <a:ext cx="523733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600" dirty="0">
                  <a:solidFill>
                    <a:srgbClr val="0B2D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Смоделировать процесс лечения ожирения и СПКЯ </a:t>
              </a:r>
            </a:p>
            <a:p>
              <a:r>
                <a:rPr lang="ru-RU" sz="1600" dirty="0">
                  <a:solidFill>
                    <a:srgbClr val="0B2D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после внедрения АИС (</a:t>
              </a:r>
              <a:r>
                <a:rPr lang="en-US" sz="1600" dirty="0">
                  <a:solidFill>
                    <a:srgbClr val="0B2D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TO-BE)</a:t>
              </a:r>
              <a:endParaRPr lang="ru-RU" sz="1600" dirty="0">
                <a:solidFill>
                  <a:srgbClr val="0B2D5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item">
            <a:extLst>
              <a:ext uri="{FF2B5EF4-FFF2-40B4-BE49-F238E27FC236}">
                <a16:creationId xmlns:a16="http://schemas.microsoft.com/office/drawing/2014/main" id="{6D45882D-DEAF-4DB8-AC0F-AF3DB3950B26}"/>
              </a:ext>
            </a:extLst>
          </p:cNvPr>
          <p:cNvGrpSpPr/>
          <p:nvPr/>
        </p:nvGrpSpPr>
        <p:grpSpPr>
          <a:xfrm>
            <a:off x="3929210" y="4469396"/>
            <a:ext cx="5696421" cy="338554"/>
            <a:chOff x="3929210" y="4469396"/>
            <a:chExt cx="5696421" cy="338554"/>
          </a:xfrm>
        </p:grpSpPr>
        <p:cxnSp>
          <p:nvCxnSpPr>
            <p:cNvPr id="18" name="bullet">
              <a:extLst>
                <a:ext uri="{FF2B5EF4-FFF2-40B4-BE49-F238E27FC236}">
                  <a16:creationId xmlns:a16="http://schemas.microsoft.com/office/drawing/2014/main" id="{74931B0B-F04E-41CA-BD70-CD7B6737688C}"/>
                </a:ext>
              </a:extLst>
            </p:cNvPr>
            <p:cNvCxnSpPr>
              <a:cxnSpLocks/>
            </p:cNvCxnSpPr>
            <p:nvPr/>
          </p:nvCxnSpPr>
          <p:spPr>
            <a:xfrm>
              <a:off x="3929210" y="4643437"/>
              <a:ext cx="571500" cy="0"/>
            </a:xfrm>
            <a:prstGeom prst="line">
              <a:avLst/>
            </a:prstGeom>
            <a:ln w="9525">
              <a:solidFill>
                <a:srgbClr val="AB1F03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">
              <a:extLst>
                <a:ext uri="{FF2B5EF4-FFF2-40B4-BE49-F238E27FC236}">
                  <a16:creationId xmlns:a16="http://schemas.microsoft.com/office/drawing/2014/main" id="{77331651-0DB8-4BD4-AE3D-1913989B2289}"/>
                </a:ext>
              </a:extLst>
            </p:cNvPr>
            <p:cNvSpPr txBox="1"/>
            <p:nvPr/>
          </p:nvSpPr>
          <p:spPr>
            <a:xfrm>
              <a:off x="4542188" y="4469396"/>
              <a:ext cx="508344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600" dirty="0">
                  <a:solidFill>
                    <a:srgbClr val="0B2D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Построить диаграммы</a:t>
              </a:r>
              <a:r>
                <a:rPr lang="en-US" sz="1600" dirty="0">
                  <a:solidFill>
                    <a:srgbClr val="0B2D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UML </a:t>
              </a:r>
              <a:r>
                <a:rPr lang="ru-RU" sz="1600" dirty="0">
                  <a:solidFill>
                    <a:srgbClr val="0B2D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для разработки МИАС </a:t>
              </a:r>
            </a:p>
          </p:txBody>
        </p:sp>
      </p:grpSp>
      <p:grpSp>
        <p:nvGrpSpPr>
          <p:cNvPr id="43" name="item">
            <a:extLst>
              <a:ext uri="{FF2B5EF4-FFF2-40B4-BE49-F238E27FC236}">
                <a16:creationId xmlns:a16="http://schemas.microsoft.com/office/drawing/2014/main" id="{39B234E2-D438-477C-A8F5-1AF84E00FB2D}"/>
              </a:ext>
            </a:extLst>
          </p:cNvPr>
          <p:cNvGrpSpPr/>
          <p:nvPr/>
        </p:nvGrpSpPr>
        <p:grpSpPr>
          <a:xfrm>
            <a:off x="3357710" y="5065435"/>
            <a:ext cx="4362852" cy="584775"/>
            <a:chOff x="3357710" y="5065435"/>
            <a:chExt cx="4362852" cy="584775"/>
          </a:xfrm>
        </p:grpSpPr>
        <p:cxnSp>
          <p:nvCxnSpPr>
            <p:cNvPr id="19" name="bullet">
              <a:extLst>
                <a:ext uri="{FF2B5EF4-FFF2-40B4-BE49-F238E27FC236}">
                  <a16:creationId xmlns:a16="http://schemas.microsoft.com/office/drawing/2014/main" id="{F2A6C25F-D4D9-4936-B518-DEE41BCCAB9E}"/>
                </a:ext>
              </a:extLst>
            </p:cNvPr>
            <p:cNvCxnSpPr>
              <a:cxnSpLocks/>
            </p:cNvCxnSpPr>
            <p:nvPr/>
          </p:nvCxnSpPr>
          <p:spPr>
            <a:xfrm>
              <a:off x="3357710" y="5238749"/>
              <a:ext cx="571500" cy="0"/>
            </a:xfrm>
            <a:prstGeom prst="line">
              <a:avLst/>
            </a:prstGeom>
            <a:ln w="9525">
              <a:solidFill>
                <a:srgbClr val="86BAEC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">
              <a:extLst>
                <a:ext uri="{FF2B5EF4-FFF2-40B4-BE49-F238E27FC236}">
                  <a16:creationId xmlns:a16="http://schemas.microsoft.com/office/drawing/2014/main" id="{8026F937-E157-4E4D-9194-7C03D1AD7303}"/>
                </a:ext>
              </a:extLst>
            </p:cNvPr>
            <p:cNvSpPr txBox="1"/>
            <p:nvPr/>
          </p:nvSpPr>
          <p:spPr>
            <a:xfrm>
              <a:off x="3974024" y="5065435"/>
              <a:ext cx="374653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600" dirty="0">
                  <a:solidFill>
                    <a:srgbClr val="0B2D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Разработать МИАС на языке </a:t>
              </a:r>
              <a:r>
                <a:rPr lang="en-US" sz="1600" dirty="0">
                  <a:solidFill>
                    <a:srgbClr val="0B2D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python</a:t>
              </a:r>
              <a:r>
                <a:rPr lang="ru-RU" sz="1600" dirty="0">
                  <a:solidFill>
                    <a:srgbClr val="0B2D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, </a:t>
              </a:r>
            </a:p>
            <a:p>
              <a:r>
                <a:rPr lang="ru-RU" sz="1600" dirty="0">
                  <a:solidFill>
                    <a:srgbClr val="0B2D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создать интерфейс системы</a:t>
              </a:r>
            </a:p>
          </p:txBody>
        </p:sp>
      </p:grpSp>
      <p:grpSp>
        <p:nvGrpSpPr>
          <p:cNvPr id="44" name="item">
            <a:extLst>
              <a:ext uri="{FF2B5EF4-FFF2-40B4-BE49-F238E27FC236}">
                <a16:creationId xmlns:a16="http://schemas.microsoft.com/office/drawing/2014/main" id="{CE935143-B815-4278-B5D4-1CD322CAADBF}"/>
              </a:ext>
            </a:extLst>
          </p:cNvPr>
          <p:cNvGrpSpPr/>
          <p:nvPr/>
        </p:nvGrpSpPr>
        <p:grpSpPr>
          <a:xfrm>
            <a:off x="2447925" y="5658037"/>
            <a:ext cx="5670536" cy="338554"/>
            <a:chOff x="2447925" y="5658037"/>
            <a:chExt cx="5670536" cy="338554"/>
          </a:xfrm>
        </p:grpSpPr>
        <p:cxnSp>
          <p:nvCxnSpPr>
            <p:cNvPr id="20" name="bullet">
              <a:extLst>
                <a:ext uri="{FF2B5EF4-FFF2-40B4-BE49-F238E27FC236}">
                  <a16:creationId xmlns:a16="http://schemas.microsoft.com/office/drawing/2014/main" id="{5B9AB7B6-DDC8-49A9-9301-10DA13363AD0}"/>
                </a:ext>
              </a:extLst>
            </p:cNvPr>
            <p:cNvCxnSpPr>
              <a:cxnSpLocks/>
            </p:cNvCxnSpPr>
            <p:nvPr/>
          </p:nvCxnSpPr>
          <p:spPr>
            <a:xfrm>
              <a:off x="2447925" y="5829299"/>
              <a:ext cx="571500" cy="0"/>
            </a:xfrm>
            <a:prstGeom prst="line">
              <a:avLst/>
            </a:prstGeom>
            <a:ln w="9525">
              <a:solidFill>
                <a:srgbClr val="C59E59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">
              <a:extLst>
                <a:ext uri="{FF2B5EF4-FFF2-40B4-BE49-F238E27FC236}">
                  <a16:creationId xmlns:a16="http://schemas.microsoft.com/office/drawing/2014/main" id="{3F145565-7D7D-4390-A4BF-5295E88FDA42}"/>
                </a:ext>
              </a:extLst>
            </p:cNvPr>
            <p:cNvSpPr txBox="1"/>
            <p:nvPr/>
          </p:nvSpPr>
          <p:spPr>
            <a:xfrm>
              <a:off x="3055857" y="5658037"/>
              <a:ext cx="506260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600" dirty="0">
                  <a:solidFill>
                    <a:srgbClr val="0B2D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Посчитать экономическую эффективность проекта</a:t>
              </a:r>
            </a:p>
          </p:txBody>
        </p:sp>
      </p:grpSp>
      <p:pic>
        <p:nvPicPr>
          <p:cNvPr id="3" name="Рисунок 2" descr="Изображение выглядит как текст, логотип, эмблема, символ&#10;&#10;Автоматически созданное описание">
            <a:extLst>
              <a:ext uri="{FF2B5EF4-FFF2-40B4-BE49-F238E27FC236}">
                <a16:creationId xmlns:a16="http://schemas.microsoft.com/office/drawing/2014/main" id="{C09FEB1F-F609-B6C1-2535-81B9C77897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365" y="92765"/>
            <a:ext cx="1843835" cy="1037411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09D185C-5B3F-4AF5-97EC-5C011A90B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843" y="2156151"/>
            <a:ext cx="2615223" cy="261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344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58659" y="477797"/>
            <a:ext cx="6481695" cy="34888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69F5A">
                  <a:lumMod val="20000"/>
                  <a:lumOff val="80000"/>
                </a:srgbClr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50" name="Text Placeholder 4"/>
          <p:cNvSpPr txBox="1">
            <a:spLocks/>
          </p:cNvSpPr>
          <p:nvPr/>
        </p:nvSpPr>
        <p:spPr>
          <a:xfrm>
            <a:off x="111095" y="477797"/>
            <a:ext cx="6346855" cy="34430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3600" b="1" dirty="0">
                <a:solidFill>
                  <a:prstClr val="white"/>
                </a:solidFill>
                <a:latin typeface="Arial Narrow" panose="020B0606020202030204" pitchFamily="34" charset="0"/>
                <a:ea typeface="Roboto" panose="02000000000000000000" pitchFamily="2" charset="0"/>
              </a:rPr>
              <a:t>Государственная Клиника</a:t>
            </a:r>
            <a:r>
              <a:rPr kumimoji="0" lang="ru-RU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Roboto" panose="02000000000000000000" pitchFamily="2" charset="0"/>
              </a:rPr>
              <a:t> №123 Федерального научно-клинического центра физико-химической медицины  Федерального медико-биологического агентства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Roboto" panose="02000000000000000000" pitchFamily="2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1793423" y="4130853"/>
            <a:ext cx="520496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ru-RU" sz="3200" b="1" kern="1200" dirty="0">
                <a:solidFill>
                  <a:srgbClr val="0B2D50"/>
                </a:solidFill>
                <a:latin typeface="Arial" panose="020B0604020202020204" pitchFamily="34" charset="0"/>
                <a:ea typeface="Open Sans Light" panose="020B0306030504020204" pitchFamily="34" charset="0"/>
                <a:cs typeface="Arial" panose="020B0604020202020204" pitchFamily="34" charset="0"/>
              </a:rPr>
              <a:t>Клиника обладает набором специалистов, достаточным для лечения данных заболеваний</a:t>
            </a:r>
          </a:p>
        </p:txBody>
      </p:sp>
      <p:sp>
        <p:nvSpPr>
          <p:cNvPr id="5" name="Rectangle 4"/>
          <p:cNvSpPr/>
          <p:nvPr/>
        </p:nvSpPr>
        <p:spPr>
          <a:xfrm>
            <a:off x="733071" y="4738138"/>
            <a:ext cx="57150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BAB34F71-EFA9-4A8D-A114-A20974850E98}"/>
              </a:ext>
            </a:extLst>
          </p:cNvPr>
          <p:cNvSpPr/>
          <p:nvPr/>
        </p:nvSpPr>
        <p:spPr>
          <a:xfrm>
            <a:off x="111095" y="6050422"/>
            <a:ext cx="822243" cy="7178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 descr="Изображение выглядит как текст, логотип, эмблема, символ&#10;&#10;Автоматически созданное описание">
            <a:extLst>
              <a:ext uri="{FF2B5EF4-FFF2-40B4-BE49-F238E27FC236}">
                <a16:creationId xmlns:a16="http://schemas.microsoft.com/office/drawing/2014/main" id="{C0ADF698-7453-B03A-EEB0-6D9DE790D3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365" y="92765"/>
            <a:ext cx="1843835" cy="1037411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1F2F585-61CC-4E04-B24B-88D778DADF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7993" y="1960585"/>
            <a:ext cx="3584700" cy="358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724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4">
            <a:extLst>
              <a:ext uri="{FF2B5EF4-FFF2-40B4-BE49-F238E27FC236}">
                <a16:creationId xmlns:a16="http://schemas.microsoft.com/office/drawing/2014/main" id="{81645762-FF4D-413E-971F-53E6B14705DD}"/>
              </a:ext>
            </a:extLst>
          </p:cNvPr>
          <p:cNvSpPr/>
          <p:nvPr/>
        </p:nvSpPr>
        <p:spPr>
          <a:xfrm>
            <a:off x="0" y="-6752"/>
            <a:ext cx="10043366" cy="11369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69F5A">
                  <a:lumMod val="20000"/>
                  <a:lumOff val="80000"/>
                </a:srgbClr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grpSp>
        <p:nvGrpSpPr>
          <p:cNvPr id="161" name="Google Shape;161;p4"/>
          <p:cNvGrpSpPr/>
          <p:nvPr/>
        </p:nvGrpSpPr>
        <p:grpSpPr>
          <a:xfrm>
            <a:off x="11330613" y="6242955"/>
            <a:ext cx="549398" cy="365125"/>
            <a:chOff x="11330613" y="6242955"/>
            <a:chExt cx="549398" cy="365125"/>
          </a:xfrm>
        </p:grpSpPr>
        <p:sp>
          <p:nvSpPr>
            <p:cNvPr id="162" name="Google Shape;162;p4"/>
            <p:cNvSpPr txBox="1"/>
            <p:nvPr/>
          </p:nvSpPr>
          <p:spPr>
            <a:xfrm>
              <a:off x="11330613" y="6242955"/>
              <a:ext cx="489912" cy="36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fld id="{00000000-1234-1234-1234-123412341234}" type="slidenum">
                <a:rPr lang="ru-RU" sz="1600">
                  <a:solidFill>
                    <a:srgbClr val="0A2C50"/>
                  </a:solidFill>
                  <a:latin typeface="Arial"/>
                  <a:ea typeface="Arial"/>
                  <a:cs typeface="Arial"/>
                  <a:sym typeface="Arial"/>
                </a:rPr>
                <a:t>5</a:t>
              </a:fld>
              <a:endParaRPr sz="1600">
                <a:solidFill>
                  <a:srgbClr val="0A2C5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3" name="Google Shape;163;p4"/>
            <p:cNvGrpSpPr/>
            <p:nvPr/>
          </p:nvGrpSpPr>
          <p:grpSpPr>
            <a:xfrm>
              <a:off x="11832703" y="6305825"/>
              <a:ext cx="47308" cy="239384"/>
              <a:chOff x="11832703" y="6305825"/>
              <a:chExt cx="47308" cy="239384"/>
            </a:xfrm>
          </p:grpSpPr>
          <p:sp>
            <p:nvSpPr>
              <p:cNvPr id="164" name="Google Shape;164;p4"/>
              <p:cNvSpPr/>
              <p:nvPr/>
            </p:nvSpPr>
            <p:spPr>
              <a:xfrm>
                <a:off x="11832703" y="6305825"/>
                <a:ext cx="47308" cy="45719"/>
              </a:xfrm>
              <a:prstGeom prst="rect">
                <a:avLst/>
              </a:prstGeom>
              <a:solidFill>
                <a:srgbClr val="AB1F0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4"/>
              <p:cNvSpPr/>
              <p:nvPr/>
            </p:nvSpPr>
            <p:spPr>
              <a:xfrm>
                <a:off x="11832703" y="6370380"/>
                <a:ext cx="47308" cy="45719"/>
              </a:xfrm>
              <a:prstGeom prst="rect">
                <a:avLst/>
              </a:prstGeom>
              <a:solidFill>
                <a:srgbClr val="86BAE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4"/>
              <p:cNvSpPr/>
              <p:nvPr/>
            </p:nvSpPr>
            <p:spPr>
              <a:xfrm>
                <a:off x="11832703" y="6434935"/>
                <a:ext cx="47308" cy="45719"/>
              </a:xfrm>
              <a:prstGeom prst="rect">
                <a:avLst/>
              </a:prstGeom>
              <a:solidFill>
                <a:srgbClr val="0B2D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11832703" y="6499490"/>
                <a:ext cx="47308" cy="45719"/>
              </a:xfrm>
              <a:prstGeom prst="rect">
                <a:avLst/>
              </a:prstGeom>
              <a:solidFill>
                <a:srgbClr val="1864B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69" name="Google Shape;169;p4" descr="Изображение выглядит как текст, логотип, эмблема, Шрифт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43365" y="92765"/>
            <a:ext cx="1843835" cy="1037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FE778FE-F77D-4538-A417-30E1726C78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45817"/>
            <a:ext cx="12192000" cy="4566365"/>
          </a:xfrm>
          <a:prstGeom prst="rect">
            <a:avLst/>
          </a:prstGeom>
        </p:spPr>
      </p:pic>
      <p:sp>
        <p:nvSpPr>
          <p:cNvPr id="22" name="Google Shape;171;p4">
            <a:extLst>
              <a:ext uri="{FF2B5EF4-FFF2-40B4-BE49-F238E27FC236}">
                <a16:creationId xmlns:a16="http://schemas.microsoft.com/office/drawing/2014/main" id="{CCCF6EFF-99A4-4D85-B857-F45313909A46}"/>
              </a:ext>
            </a:extLst>
          </p:cNvPr>
          <p:cNvSpPr txBox="1"/>
          <p:nvPr/>
        </p:nvSpPr>
        <p:spPr>
          <a:xfrm>
            <a:off x="0" y="226769"/>
            <a:ext cx="10043364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>
                <a:solidFill>
                  <a:schemeClr val="tx2"/>
                </a:solidFill>
                <a:latin typeface="Arial Narrow"/>
                <a:ea typeface="Arial Narrow"/>
                <a:cs typeface="Arial Narrow"/>
                <a:sym typeface="Arial Narrow"/>
              </a:rPr>
              <a:t>AS-IS </a:t>
            </a:r>
            <a:r>
              <a:rPr lang="ru-RU" sz="4400" b="1" dirty="0">
                <a:solidFill>
                  <a:schemeClr val="tx2"/>
                </a:solidFill>
                <a:latin typeface="Arial Narrow"/>
                <a:ea typeface="Arial Narrow"/>
                <a:cs typeface="Arial Narrow"/>
                <a:sym typeface="Arial Narrow"/>
              </a:rPr>
              <a:t>«Лечение ожирения и СПКЯ» </a:t>
            </a:r>
            <a:endParaRPr sz="4400" b="1" dirty="0">
              <a:solidFill>
                <a:schemeClr val="tx2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68">
            <a:extLst>
              <a:ext uri="{FF2B5EF4-FFF2-40B4-BE49-F238E27FC236}">
                <a16:creationId xmlns:a16="http://schemas.microsoft.com/office/drawing/2014/main" id="{15C56C89-E33D-4A6C-8F0D-CC0088E2F12D}"/>
              </a:ext>
            </a:extLst>
          </p:cNvPr>
          <p:cNvGrpSpPr/>
          <p:nvPr/>
        </p:nvGrpSpPr>
        <p:grpSpPr>
          <a:xfrm>
            <a:off x="4722673" y="1923481"/>
            <a:ext cx="1226115" cy="4934519"/>
            <a:chOff x="4741389" y="2411101"/>
            <a:chExt cx="1226114" cy="4446900"/>
          </a:xfr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5400000" scaled="1"/>
          </a:gradFill>
        </p:grpSpPr>
        <p:sp>
          <p:nvSpPr>
            <p:cNvPr id="32" name="Freeform 60">
              <a:extLst>
                <a:ext uri="{FF2B5EF4-FFF2-40B4-BE49-F238E27FC236}">
                  <a16:creationId xmlns:a16="http://schemas.microsoft.com/office/drawing/2014/main" id="{4E9F7F10-FFAB-4132-A6BA-DADE677190E0}"/>
                </a:ext>
              </a:extLst>
            </p:cNvPr>
            <p:cNvSpPr/>
            <p:nvPr/>
          </p:nvSpPr>
          <p:spPr>
            <a:xfrm>
              <a:off x="5704335" y="2817628"/>
              <a:ext cx="263168" cy="4040373"/>
            </a:xfrm>
            <a:custGeom>
              <a:avLst/>
              <a:gdLst>
                <a:gd name="connsiteX0" fmla="*/ 131584 w 263168"/>
                <a:gd name="connsiteY0" fmla="*/ 0 h 4040372"/>
                <a:gd name="connsiteX1" fmla="*/ 263168 w 263168"/>
                <a:gd name="connsiteY1" fmla="*/ 131584 h 4040372"/>
                <a:gd name="connsiteX2" fmla="*/ 263167 w 263168"/>
                <a:gd name="connsiteY2" fmla="*/ 4040372 h 4040372"/>
                <a:gd name="connsiteX3" fmla="*/ 0 w 263168"/>
                <a:gd name="connsiteY3" fmla="*/ 4040372 h 4040372"/>
                <a:gd name="connsiteX4" fmla="*/ 0 w 263168"/>
                <a:gd name="connsiteY4" fmla="*/ 131584 h 4040372"/>
                <a:gd name="connsiteX5" fmla="*/ 131584 w 263168"/>
                <a:gd name="connsiteY5" fmla="*/ 0 h 404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3168" h="4040372">
                  <a:moveTo>
                    <a:pt x="131584" y="0"/>
                  </a:moveTo>
                  <a:cubicBezTo>
                    <a:pt x="204256" y="0"/>
                    <a:pt x="263168" y="58912"/>
                    <a:pt x="263168" y="131584"/>
                  </a:cubicBezTo>
                  <a:lnTo>
                    <a:pt x="263167" y="4040372"/>
                  </a:lnTo>
                  <a:lnTo>
                    <a:pt x="0" y="4040372"/>
                  </a:lnTo>
                  <a:lnTo>
                    <a:pt x="0" y="131584"/>
                  </a:lnTo>
                  <a:cubicBezTo>
                    <a:pt x="0" y="58912"/>
                    <a:pt x="58912" y="0"/>
                    <a:pt x="13158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3" name="Freeform 42">
              <a:extLst>
                <a:ext uri="{FF2B5EF4-FFF2-40B4-BE49-F238E27FC236}">
                  <a16:creationId xmlns:a16="http://schemas.microsoft.com/office/drawing/2014/main" id="{8B618A38-878F-442A-860E-9464CEB3AE8B}"/>
                </a:ext>
              </a:extLst>
            </p:cNvPr>
            <p:cNvSpPr/>
            <p:nvPr/>
          </p:nvSpPr>
          <p:spPr>
            <a:xfrm rot="5400000" flipH="1">
              <a:off x="4821622" y="2330868"/>
              <a:ext cx="1058623" cy="1219090"/>
            </a:xfrm>
            <a:custGeom>
              <a:avLst/>
              <a:gdLst>
                <a:gd name="connsiteX0" fmla="*/ 1071828 w 1071828"/>
                <a:gd name="connsiteY0" fmla="*/ 679473 h 1219090"/>
                <a:gd name="connsiteX1" fmla="*/ 1034820 w 1071828"/>
                <a:gd name="connsiteY1" fmla="*/ 586041 h 1219090"/>
                <a:gd name="connsiteX2" fmla="*/ 848830 w 1071828"/>
                <a:gd name="connsiteY2" fmla="*/ 589855 h 1219090"/>
                <a:gd name="connsiteX3" fmla="*/ 717522 w 1071828"/>
                <a:gd name="connsiteY3" fmla="*/ 724997 h 1219090"/>
                <a:gd name="connsiteX4" fmla="*/ 667266 w 1071828"/>
                <a:gd name="connsiteY4" fmla="*/ 776721 h 1219090"/>
                <a:gd name="connsiteX5" fmla="*/ 667266 w 1071828"/>
                <a:gd name="connsiteY5" fmla="*/ 131584 h 1219090"/>
                <a:gd name="connsiteX6" fmla="*/ 535682 w 1071828"/>
                <a:gd name="connsiteY6" fmla="*/ 0 h 1219090"/>
                <a:gd name="connsiteX7" fmla="*/ 404098 w 1071828"/>
                <a:gd name="connsiteY7" fmla="*/ 131584 h 1219090"/>
                <a:gd name="connsiteX8" fmla="*/ 404098 w 1071828"/>
                <a:gd name="connsiteY8" fmla="*/ 777699 h 1219090"/>
                <a:gd name="connsiteX9" fmla="*/ 326526 w 1071828"/>
                <a:gd name="connsiteY9" fmla="*/ 700701 h 1219090"/>
                <a:gd name="connsiteX10" fmla="*/ 222536 w 1071828"/>
                <a:gd name="connsiteY10" fmla="*/ 597482 h 1219090"/>
                <a:gd name="connsiteX11" fmla="*/ 36546 w 1071828"/>
                <a:gd name="connsiteY11" fmla="*/ 601296 h 1219090"/>
                <a:gd name="connsiteX12" fmla="*/ 40342 w 1071828"/>
                <a:gd name="connsiteY12" fmla="*/ 784346 h 1219090"/>
                <a:gd name="connsiteX13" fmla="*/ 442688 w 1071828"/>
                <a:gd name="connsiteY13" fmla="*/ 1180955 h 1219090"/>
                <a:gd name="connsiteX14" fmla="*/ 545173 w 1071828"/>
                <a:gd name="connsiteY14" fmla="*/ 1219090 h 1219090"/>
                <a:gd name="connsiteX15" fmla="*/ 640065 w 1071828"/>
                <a:gd name="connsiteY15" fmla="*/ 1180955 h 1219090"/>
                <a:gd name="connsiteX16" fmla="*/ 1034820 w 1071828"/>
                <a:gd name="connsiteY16" fmla="*/ 772905 h 1219090"/>
                <a:gd name="connsiteX17" fmla="*/ 1071828 w 1071828"/>
                <a:gd name="connsiteY17" fmla="*/ 679473 h 121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828" h="1219090">
                  <a:moveTo>
                    <a:pt x="1071828" y="679473"/>
                  </a:moveTo>
                  <a:cubicBezTo>
                    <a:pt x="1071828" y="646105"/>
                    <a:pt x="1059492" y="612736"/>
                    <a:pt x="1034820" y="586041"/>
                  </a:cubicBezTo>
                  <a:cubicBezTo>
                    <a:pt x="981680" y="536465"/>
                    <a:pt x="898174" y="540279"/>
                    <a:pt x="848830" y="589855"/>
                  </a:cubicBezTo>
                  <a:cubicBezTo>
                    <a:pt x="848830" y="589855"/>
                    <a:pt x="848830" y="589855"/>
                    <a:pt x="717522" y="724997"/>
                  </a:cubicBezTo>
                  <a:lnTo>
                    <a:pt x="667266" y="776721"/>
                  </a:lnTo>
                  <a:lnTo>
                    <a:pt x="667266" y="131584"/>
                  </a:lnTo>
                  <a:cubicBezTo>
                    <a:pt x="667266" y="58912"/>
                    <a:pt x="608354" y="0"/>
                    <a:pt x="535682" y="0"/>
                  </a:cubicBezTo>
                  <a:cubicBezTo>
                    <a:pt x="463010" y="0"/>
                    <a:pt x="404098" y="58912"/>
                    <a:pt x="404098" y="131584"/>
                  </a:cubicBezTo>
                  <a:lnTo>
                    <a:pt x="404098" y="777699"/>
                  </a:lnTo>
                  <a:lnTo>
                    <a:pt x="326526" y="700701"/>
                  </a:lnTo>
                  <a:cubicBezTo>
                    <a:pt x="296375" y="670774"/>
                    <a:pt x="261917" y="636571"/>
                    <a:pt x="222536" y="597482"/>
                  </a:cubicBezTo>
                  <a:cubicBezTo>
                    <a:pt x="169396" y="547906"/>
                    <a:pt x="85890" y="547906"/>
                    <a:pt x="36546" y="601296"/>
                  </a:cubicBezTo>
                  <a:cubicBezTo>
                    <a:pt x="-12798" y="654685"/>
                    <a:pt x="-12798" y="734770"/>
                    <a:pt x="40342" y="784346"/>
                  </a:cubicBezTo>
                  <a:cubicBezTo>
                    <a:pt x="40342" y="784346"/>
                    <a:pt x="40342" y="784346"/>
                    <a:pt x="442688" y="1180955"/>
                  </a:cubicBezTo>
                  <a:cubicBezTo>
                    <a:pt x="473054" y="1207650"/>
                    <a:pt x="507215" y="1219090"/>
                    <a:pt x="545173" y="1219090"/>
                  </a:cubicBezTo>
                  <a:cubicBezTo>
                    <a:pt x="579334" y="1219090"/>
                    <a:pt x="613495" y="1207650"/>
                    <a:pt x="640065" y="1180955"/>
                  </a:cubicBezTo>
                  <a:cubicBezTo>
                    <a:pt x="640065" y="1180955"/>
                    <a:pt x="640065" y="1180955"/>
                    <a:pt x="1034820" y="772905"/>
                  </a:cubicBezTo>
                  <a:cubicBezTo>
                    <a:pt x="1059492" y="746210"/>
                    <a:pt x="1071828" y="712842"/>
                    <a:pt x="1071828" y="67947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34" name="Group 70">
            <a:extLst>
              <a:ext uri="{FF2B5EF4-FFF2-40B4-BE49-F238E27FC236}">
                <a16:creationId xmlns:a16="http://schemas.microsoft.com/office/drawing/2014/main" id="{1F8ACFD7-935B-4022-8C39-7900468B6A17}"/>
              </a:ext>
            </a:extLst>
          </p:cNvPr>
          <p:cNvGrpSpPr/>
          <p:nvPr/>
        </p:nvGrpSpPr>
        <p:grpSpPr>
          <a:xfrm>
            <a:off x="6254363" y="1923482"/>
            <a:ext cx="1219093" cy="4934520"/>
            <a:chOff x="6608406" y="1923482"/>
            <a:chExt cx="1219092" cy="4934520"/>
          </a:xfr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5400000" scaled="1"/>
          </a:gradFill>
        </p:grpSpPr>
        <p:sp>
          <p:nvSpPr>
            <p:cNvPr id="35" name="Freeform 64">
              <a:extLst>
                <a:ext uri="{FF2B5EF4-FFF2-40B4-BE49-F238E27FC236}">
                  <a16:creationId xmlns:a16="http://schemas.microsoft.com/office/drawing/2014/main" id="{BEB93D7C-9785-418B-974B-B1AD98157144}"/>
                </a:ext>
              </a:extLst>
            </p:cNvPr>
            <p:cNvSpPr/>
            <p:nvPr/>
          </p:nvSpPr>
          <p:spPr>
            <a:xfrm flipH="1">
              <a:off x="6608406" y="2384206"/>
              <a:ext cx="263166" cy="4473796"/>
            </a:xfrm>
            <a:custGeom>
              <a:avLst/>
              <a:gdLst>
                <a:gd name="connsiteX0" fmla="*/ 131583 w 263166"/>
                <a:gd name="connsiteY0" fmla="*/ 0 h 4473795"/>
                <a:gd name="connsiteX1" fmla="*/ 0 w 263166"/>
                <a:gd name="connsiteY1" fmla="*/ 131583 h 4473795"/>
                <a:gd name="connsiteX2" fmla="*/ 0 w 263166"/>
                <a:gd name="connsiteY2" fmla="*/ 4473481 h 4473795"/>
                <a:gd name="connsiteX3" fmla="*/ 64 w 263166"/>
                <a:gd name="connsiteY3" fmla="*/ 4473795 h 4473795"/>
                <a:gd name="connsiteX4" fmla="*/ 263103 w 263166"/>
                <a:gd name="connsiteY4" fmla="*/ 4473795 h 4473795"/>
                <a:gd name="connsiteX5" fmla="*/ 263166 w 263166"/>
                <a:gd name="connsiteY5" fmla="*/ 4473481 h 4473795"/>
                <a:gd name="connsiteX6" fmla="*/ 263166 w 263166"/>
                <a:gd name="connsiteY6" fmla="*/ 131583 h 4473795"/>
                <a:gd name="connsiteX7" fmla="*/ 131583 w 263166"/>
                <a:gd name="connsiteY7" fmla="*/ 0 h 4473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166" h="4473795">
                  <a:moveTo>
                    <a:pt x="131583" y="0"/>
                  </a:moveTo>
                  <a:cubicBezTo>
                    <a:pt x="58912" y="0"/>
                    <a:pt x="0" y="58912"/>
                    <a:pt x="0" y="131583"/>
                  </a:cubicBezTo>
                  <a:lnTo>
                    <a:pt x="0" y="4473481"/>
                  </a:lnTo>
                  <a:lnTo>
                    <a:pt x="64" y="4473795"/>
                  </a:lnTo>
                  <a:lnTo>
                    <a:pt x="263103" y="4473795"/>
                  </a:lnTo>
                  <a:lnTo>
                    <a:pt x="263166" y="4473481"/>
                  </a:lnTo>
                  <a:lnTo>
                    <a:pt x="263166" y="131583"/>
                  </a:lnTo>
                  <a:cubicBezTo>
                    <a:pt x="263166" y="58912"/>
                    <a:pt x="204254" y="0"/>
                    <a:pt x="131583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6" name="Freeform 44">
              <a:extLst>
                <a:ext uri="{FF2B5EF4-FFF2-40B4-BE49-F238E27FC236}">
                  <a16:creationId xmlns:a16="http://schemas.microsoft.com/office/drawing/2014/main" id="{54C434F4-C0D6-46FF-B76A-2F0A51134268}"/>
                </a:ext>
              </a:extLst>
            </p:cNvPr>
            <p:cNvSpPr/>
            <p:nvPr/>
          </p:nvSpPr>
          <p:spPr>
            <a:xfrm rot="16200000" flipH="1">
              <a:off x="6630600" y="1901290"/>
              <a:ext cx="1174705" cy="1219090"/>
            </a:xfrm>
            <a:custGeom>
              <a:avLst/>
              <a:gdLst>
                <a:gd name="connsiteX0" fmla="*/ 1071828 w 1071828"/>
                <a:gd name="connsiteY0" fmla="*/ 679473 h 1219090"/>
                <a:gd name="connsiteX1" fmla="*/ 1034820 w 1071828"/>
                <a:gd name="connsiteY1" fmla="*/ 586041 h 1219090"/>
                <a:gd name="connsiteX2" fmla="*/ 848830 w 1071828"/>
                <a:gd name="connsiteY2" fmla="*/ 589855 h 1219090"/>
                <a:gd name="connsiteX3" fmla="*/ 717522 w 1071828"/>
                <a:gd name="connsiteY3" fmla="*/ 724997 h 1219090"/>
                <a:gd name="connsiteX4" fmla="*/ 667266 w 1071828"/>
                <a:gd name="connsiteY4" fmla="*/ 776721 h 1219090"/>
                <a:gd name="connsiteX5" fmla="*/ 667266 w 1071828"/>
                <a:gd name="connsiteY5" fmla="*/ 131584 h 1219090"/>
                <a:gd name="connsiteX6" fmla="*/ 535682 w 1071828"/>
                <a:gd name="connsiteY6" fmla="*/ 0 h 1219090"/>
                <a:gd name="connsiteX7" fmla="*/ 404098 w 1071828"/>
                <a:gd name="connsiteY7" fmla="*/ 131584 h 1219090"/>
                <a:gd name="connsiteX8" fmla="*/ 404098 w 1071828"/>
                <a:gd name="connsiteY8" fmla="*/ 777699 h 1219090"/>
                <a:gd name="connsiteX9" fmla="*/ 326526 w 1071828"/>
                <a:gd name="connsiteY9" fmla="*/ 700701 h 1219090"/>
                <a:gd name="connsiteX10" fmla="*/ 222536 w 1071828"/>
                <a:gd name="connsiteY10" fmla="*/ 597482 h 1219090"/>
                <a:gd name="connsiteX11" fmla="*/ 36546 w 1071828"/>
                <a:gd name="connsiteY11" fmla="*/ 601296 h 1219090"/>
                <a:gd name="connsiteX12" fmla="*/ 40342 w 1071828"/>
                <a:gd name="connsiteY12" fmla="*/ 784346 h 1219090"/>
                <a:gd name="connsiteX13" fmla="*/ 442688 w 1071828"/>
                <a:gd name="connsiteY13" fmla="*/ 1180955 h 1219090"/>
                <a:gd name="connsiteX14" fmla="*/ 545173 w 1071828"/>
                <a:gd name="connsiteY14" fmla="*/ 1219090 h 1219090"/>
                <a:gd name="connsiteX15" fmla="*/ 640065 w 1071828"/>
                <a:gd name="connsiteY15" fmla="*/ 1180955 h 1219090"/>
                <a:gd name="connsiteX16" fmla="*/ 1034820 w 1071828"/>
                <a:gd name="connsiteY16" fmla="*/ 772905 h 1219090"/>
                <a:gd name="connsiteX17" fmla="*/ 1071828 w 1071828"/>
                <a:gd name="connsiteY17" fmla="*/ 679473 h 121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828" h="1219090">
                  <a:moveTo>
                    <a:pt x="1071828" y="679473"/>
                  </a:moveTo>
                  <a:cubicBezTo>
                    <a:pt x="1071828" y="646105"/>
                    <a:pt x="1059492" y="612736"/>
                    <a:pt x="1034820" y="586041"/>
                  </a:cubicBezTo>
                  <a:cubicBezTo>
                    <a:pt x="981680" y="536465"/>
                    <a:pt x="898174" y="540279"/>
                    <a:pt x="848830" y="589855"/>
                  </a:cubicBezTo>
                  <a:cubicBezTo>
                    <a:pt x="848830" y="589855"/>
                    <a:pt x="848830" y="589855"/>
                    <a:pt x="717522" y="724997"/>
                  </a:cubicBezTo>
                  <a:lnTo>
                    <a:pt x="667266" y="776721"/>
                  </a:lnTo>
                  <a:lnTo>
                    <a:pt x="667266" y="131584"/>
                  </a:lnTo>
                  <a:cubicBezTo>
                    <a:pt x="667266" y="58912"/>
                    <a:pt x="608354" y="0"/>
                    <a:pt x="535682" y="0"/>
                  </a:cubicBezTo>
                  <a:cubicBezTo>
                    <a:pt x="463010" y="0"/>
                    <a:pt x="404098" y="58912"/>
                    <a:pt x="404098" y="131584"/>
                  </a:cubicBezTo>
                  <a:lnTo>
                    <a:pt x="404098" y="777699"/>
                  </a:lnTo>
                  <a:lnTo>
                    <a:pt x="326526" y="700701"/>
                  </a:lnTo>
                  <a:cubicBezTo>
                    <a:pt x="296375" y="670774"/>
                    <a:pt x="261917" y="636571"/>
                    <a:pt x="222536" y="597482"/>
                  </a:cubicBezTo>
                  <a:cubicBezTo>
                    <a:pt x="169396" y="547906"/>
                    <a:pt x="85890" y="547906"/>
                    <a:pt x="36546" y="601296"/>
                  </a:cubicBezTo>
                  <a:cubicBezTo>
                    <a:pt x="-12798" y="654685"/>
                    <a:pt x="-12798" y="734770"/>
                    <a:pt x="40342" y="784346"/>
                  </a:cubicBezTo>
                  <a:cubicBezTo>
                    <a:pt x="40342" y="784346"/>
                    <a:pt x="40342" y="784346"/>
                    <a:pt x="442688" y="1180955"/>
                  </a:cubicBezTo>
                  <a:cubicBezTo>
                    <a:pt x="473054" y="1207650"/>
                    <a:pt x="507215" y="1219090"/>
                    <a:pt x="545173" y="1219090"/>
                  </a:cubicBezTo>
                  <a:cubicBezTo>
                    <a:pt x="579334" y="1219090"/>
                    <a:pt x="613495" y="1207650"/>
                    <a:pt x="640065" y="1180955"/>
                  </a:cubicBezTo>
                  <a:cubicBezTo>
                    <a:pt x="640065" y="1180955"/>
                    <a:pt x="640065" y="1180955"/>
                    <a:pt x="1034820" y="772905"/>
                  </a:cubicBezTo>
                  <a:cubicBezTo>
                    <a:pt x="1059492" y="746210"/>
                    <a:pt x="1071828" y="712842"/>
                    <a:pt x="1071828" y="67947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47" name="Freeform 115">
            <a:extLst>
              <a:ext uri="{FF2B5EF4-FFF2-40B4-BE49-F238E27FC236}">
                <a16:creationId xmlns:a16="http://schemas.microsoft.com/office/drawing/2014/main" id="{88D73A7C-7CD9-426D-B30D-5122EDE1DE21}"/>
              </a:ext>
            </a:extLst>
          </p:cNvPr>
          <p:cNvSpPr/>
          <p:nvPr/>
        </p:nvSpPr>
        <p:spPr>
          <a:xfrm flipH="1">
            <a:off x="8523143" y="2353386"/>
            <a:ext cx="360415" cy="314893"/>
          </a:xfrm>
          <a:custGeom>
            <a:avLst/>
            <a:gdLst>
              <a:gd name="connsiteX0" fmla="*/ 165435 w 304955"/>
              <a:gd name="connsiteY0" fmla="*/ 0 h 165434"/>
              <a:gd name="connsiteX1" fmla="*/ 304955 w 304955"/>
              <a:gd name="connsiteY1" fmla="*/ 0 h 165434"/>
              <a:gd name="connsiteX2" fmla="*/ 139521 w 304955"/>
              <a:gd name="connsiteY2" fmla="*/ 165434 h 165434"/>
              <a:gd name="connsiteX3" fmla="*/ 0 w 304955"/>
              <a:gd name="connsiteY3" fmla="*/ 165434 h 165434"/>
              <a:gd name="connsiteX4" fmla="*/ 165435 w 304955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955" h="165434">
                <a:moveTo>
                  <a:pt x="165435" y="0"/>
                </a:moveTo>
                <a:lnTo>
                  <a:pt x="304955" y="0"/>
                </a:lnTo>
                <a:lnTo>
                  <a:pt x="139521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8" name="Freeform 116">
            <a:extLst>
              <a:ext uri="{FF2B5EF4-FFF2-40B4-BE49-F238E27FC236}">
                <a16:creationId xmlns:a16="http://schemas.microsoft.com/office/drawing/2014/main" id="{32022E2C-AF09-4CDF-ACB2-3DA90635CDEC}"/>
              </a:ext>
            </a:extLst>
          </p:cNvPr>
          <p:cNvSpPr/>
          <p:nvPr/>
        </p:nvSpPr>
        <p:spPr>
          <a:xfrm flipH="1">
            <a:off x="8219136" y="2353386"/>
            <a:ext cx="360415" cy="314893"/>
          </a:xfrm>
          <a:custGeom>
            <a:avLst/>
            <a:gdLst>
              <a:gd name="connsiteX0" fmla="*/ 165435 w 304955"/>
              <a:gd name="connsiteY0" fmla="*/ 0 h 165434"/>
              <a:gd name="connsiteX1" fmla="*/ 304955 w 304955"/>
              <a:gd name="connsiteY1" fmla="*/ 0 h 165434"/>
              <a:gd name="connsiteX2" fmla="*/ 139521 w 304955"/>
              <a:gd name="connsiteY2" fmla="*/ 165434 h 165434"/>
              <a:gd name="connsiteX3" fmla="*/ 0 w 304955"/>
              <a:gd name="connsiteY3" fmla="*/ 165434 h 165434"/>
              <a:gd name="connsiteX4" fmla="*/ 165435 w 304955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955" h="165434">
                <a:moveTo>
                  <a:pt x="165435" y="0"/>
                </a:moveTo>
                <a:lnTo>
                  <a:pt x="304955" y="0"/>
                </a:lnTo>
                <a:lnTo>
                  <a:pt x="139521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9" name="Freeform 117">
            <a:extLst>
              <a:ext uri="{FF2B5EF4-FFF2-40B4-BE49-F238E27FC236}">
                <a16:creationId xmlns:a16="http://schemas.microsoft.com/office/drawing/2014/main" id="{34759DC9-B4C8-45B4-BC5A-F8F62E8E31D2}"/>
              </a:ext>
            </a:extLst>
          </p:cNvPr>
          <p:cNvSpPr/>
          <p:nvPr/>
        </p:nvSpPr>
        <p:spPr>
          <a:xfrm flipH="1">
            <a:off x="7915125" y="2353386"/>
            <a:ext cx="360415" cy="314893"/>
          </a:xfrm>
          <a:custGeom>
            <a:avLst/>
            <a:gdLst>
              <a:gd name="connsiteX0" fmla="*/ 165435 w 304955"/>
              <a:gd name="connsiteY0" fmla="*/ 0 h 165434"/>
              <a:gd name="connsiteX1" fmla="*/ 304955 w 304955"/>
              <a:gd name="connsiteY1" fmla="*/ 0 h 165434"/>
              <a:gd name="connsiteX2" fmla="*/ 139521 w 304955"/>
              <a:gd name="connsiteY2" fmla="*/ 165434 h 165434"/>
              <a:gd name="connsiteX3" fmla="*/ 0 w 304955"/>
              <a:gd name="connsiteY3" fmla="*/ 165434 h 165434"/>
              <a:gd name="connsiteX4" fmla="*/ 165435 w 304955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955" h="165434">
                <a:moveTo>
                  <a:pt x="165435" y="0"/>
                </a:moveTo>
                <a:lnTo>
                  <a:pt x="304955" y="0"/>
                </a:lnTo>
                <a:lnTo>
                  <a:pt x="139521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0" name="Freeform 118">
            <a:extLst>
              <a:ext uri="{FF2B5EF4-FFF2-40B4-BE49-F238E27FC236}">
                <a16:creationId xmlns:a16="http://schemas.microsoft.com/office/drawing/2014/main" id="{78F1D85D-22C1-40E8-B59F-3880B0C8BAAE}"/>
              </a:ext>
            </a:extLst>
          </p:cNvPr>
          <p:cNvSpPr/>
          <p:nvPr/>
        </p:nvSpPr>
        <p:spPr>
          <a:xfrm flipH="1">
            <a:off x="7633952" y="2353386"/>
            <a:ext cx="337583" cy="314893"/>
          </a:xfrm>
          <a:custGeom>
            <a:avLst/>
            <a:gdLst>
              <a:gd name="connsiteX0" fmla="*/ 165435 w 285636"/>
              <a:gd name="connsiteY0" fmla="*/ 0 h 165434"/>
              <a:gd name="connsiteX1" fmla="*/ 285636 w 285636"/>
              <a:gd name="connsiteY1" fmla="*/ 0 h 165434"/>
              <a:gd name="connsiteX2" fmla="*/ 159592 w 285636"/>
              <a:gd name="connsiteY2" fmla="*/ 165434 h 165434"/>
              <a:gd name="connsiteX3" fmla="*/ 0 w 285636"/>
              <a:gd name="connsiteY3" fmla="*/ 165434 h 165434"/>
              <a:gd name="connsiteX4" fmla="*/ 165435 w 285636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636" h="165434">
                <a:moveTo>
                  <a:pt x="165435" y="0"/>
                </a:moveTo>
                <a:lnTo>
                  <a:pt x="285636" y="0"/>
                </a:lnTo>
                <a:lnTo>
                  <a:pt x="159592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F5E5F845-EECF-42B5-81E4-99DF64786123}"/>
              </a:ext>
            </a:extLst>
          </p:cNvPr>
          <p:cNvSpPr txBox="1"/>
          <p:nvPr/>
        </p:nvSpPr>
        <p:spPr>
          <a:xfrm>
            <a:off x="356756" y="2877354"/>
            <a:ext cx="510419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srgbClr val="0B2D5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Участие большого количества отделов.</a:t>
            </a:r>
          </a:p>
          <a:p>
            <a:pPr marR="0" lvl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ru-RU" sz="2000" b="1" i="0" u="none" strike="noStrike" kern="1200" cap="none" spc="0" normalizeH="0" baseline="0" noProof="0" dirty="0">
              <a:ln>
                <a:noFill/>
              </a:ln>
              <a:solidFill>
                <a:srgbClr val="0B2D5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R="0" lvl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srgbClr val="0B2D5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Отсутствие информатизации данного процесса.</a:t>
            </a:r>
          </a:p>
          <a:p>
            <a:pPr marR="0" lvl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ru-RU" sz="2000" b="1" kern="1200" dirty="0">
              <a:solidFill>
                <a:srgbClr val="0B2D50"/>
              </a:solidFill>
              <a:ea typeface="+mn-ea"/>
              <a:cs typeface="+mn-cs"/>
            </a:endParaRPr>
          </a:p>
          <a:p>
            <a:pPr marR="0" lvl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srgbClr val="0B2D5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Требование пациенту проходить обследование в определённой клинической организации.</a:t>
            </a:r>
          </a:p>
          <a:p>
            <a:pPr marR="0" lvl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ru-RU" sz="2000" b="1" kern="1200" dirty="0">
              <a:solidFill>
                <a:srgbClr val="0B2D50"/>
              </a:solidFill>
              <a:ea typeface="+mn-ea"/>
              <a:cs typeface="+mn-cs"/>
            </a:endParaRPr>
          </a:p>
          <a:p>
            <a:pPr marR="0" lvl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srgbClr val="0B2D5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Отсутствие контроля за качеством лечения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B7ED20FC-E378-4C6A-9A21-896EF892AE41}"/>
              </a:ext>
            </a:extLst>
          </p:cNvPr>
          <p:cNvSpPr txBox="1"/>
          <p:nvPr/>
        </p:nvSpPr>
        <p:spPr>
          <a:xfrm>
            <a:off x="0" y="1758498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800" b="1" i="0" u="none" strike="noStrike" baseline="0" dirty="0">
                <a:solidFill>
                  <a:srgbClr val="0A2C50"/>
                </a:solidFill>
                <a:latin typeface="Arial" panose="020B0604020202020204" pitchFamily="34" charset="0"/>
              </a:rPr>
              <a:t>Недостатки</a:t>
            </a:r>
            <a:endParaRPr kumimoji="0" lang="id-ID" sz="3200" b="1" i="0" u="none" strike="noStrike" kern="1200" cap="none" spc="0" normalizeH="0" baseline="0" noProof="0" dirty="0">
              <a:ln>
                <a:noFill/>
              </a:ln>
              <a:solidFill>
                <a:srgbClr val="0B2D5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9" name="Freeform 86">
            <a:extLst>
              <a:ext uri="{FF2B5EF4-FFF2-40B4-BE49-F238E27FC236}">
                <a16:creationId xmlns:a16="http://schemas.microsoft.com/office/drawing/2014/main" id="{989472BD-5A54-4C1B-BBEF-B2BA23B6C9B0}"/>
              </a:ext>
            </a:extLst>
          </p:cNvPr>
          <p:cNvSpPr/>
          <p:nvPr/>
        </p:nvSpPr>
        <p:spPr>
          <a:xfrm>
            <a:off x="342240" y="2353387"/>
            <a:ext cx="360416" cy="314894"/>
          </a:xfrm>
          <a:custGeom>
            <a:avLst/>
            <a:gdLst>
              <a:gd name="connsiteX0" fmla="*/ 165435 w 304955"/>
              <a:gd name="connsiteY0" fmla="*/ 0 h 165434"/>
              <a:gd name="connsiteX1" fmla="*/ 304955 w 304955"/>
              <a:gd name="connsiteY1" fmla="*/ 0 h 165434"/>
              <a:gd name="connsiteX2" fmla="*/ 139521 w 304955"/>
              <a:gd name="connsiteY2" fmla="*/ 165434 h 165434"/>
              <a:gd name="connsiteX3" fmla="*/ 0 w 304955"/>
              <a:gd name="connsiteY3" fmla="*/ 165434 h 165434"/>
              <a:gd name="connsiteX4" fmla="*/ 165435 w 304955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955" h="165434">
                <a:moveTo>
                  <a:pt x="165435" y="0"/>
                </a:moveTo>
                <a:lnTo>
                  <a:pt x="304955" y="0"/>
                </a:lnTo>
                <a:lnTo>
                  <a:pt x="139521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0" name="Freeform 87">
            <a:extLst>
              <a:ext uri="{FF2B5EF4-FFF2-40B4-BE49-F238E27FC236}">
                <a16:creationId xmlns:a16="http://schemas.microsoft.com/office/drawing/2014/main" id="{7111EC7A-5D6B-4049-8991-7AC533273D2D}"/>
              </a:ext>
            </a:extLst>
          </p:cNvPr>
          <p:cNvSpPr/>
          <p:nvPr/>
        </p:nvSpPr>
        <p:spPr>
          <a:xfrm>
            <a:off x="646249" y="2353387"/>
            <a:ext cx="360416" cy="314894"/>
          </a:xfrm>
          <a:custGeom>
            <a:avLst/>
            <a:gdLst>
              <a:gd name="connsiteX0" fmla="*/ 165435 w 304955"/>
              <a:gd name="connsiteY0" fmla="*/ 0 h 165434"/>
              <a:gd name="connsiteX1" fmla="*/ 304955 w 304955"/>
              <a:gd name="connsiteY1" fmla="*/ 0 h 165434"/>
              <a:gd name="connsiteX2" fmla="*/ 139521 w 304955"/>
              <a:gd name="connsiteY2" fmla="*/ 165434 h 165434"/>
              <a:gd name="connsiteX3" fmla="*/ 0 w 304955"/>
              <a:gd name="connsiteY3" fmla="*/ 165434 h 165434"/>
              <a:gd name="connsiteX4" fmla="*/ 165435 w 304955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955" h="165434">
                <a:moveTo>
                  <a:pt x="165435" y="0"/>
                </a:moveTo>
                <a:lnTo>
                  <a:pt x="304955" y="0"/>
                </a:lnTo>
                <a:lnTo>
                  <a:pt x="139521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1" name="Freeform 88">
            <a:extLst>
              <a:ext uri="{FF2B5EF4-FFF2-40B4-BE49-F238E27FC236}">
                <a16:creationId xmlns:a16="http://schemas.microsoft.com/office/drawing/2014/main" id="{48EBDEFC-0718-4A0B-A7E2-C93A15AAEE07}"/>
              </a:ext>
            </a:extLst>
          </p:cNvPr>
          <p:cNvSpPr/>
          <p:nvPr/>
        </p:nvSpPr>
        <p:spPr>
          <a:xfrm>
            <a:off x="950260" y="2353387"/>
            <a:ext cx="360416" cy="314894"/>
          </a:xfrm>
          <a:custGeom>
            <a:avLst/>
            <a:gdLst>
              <a:gd name="connsiteX0" fmla="*/ 165435 w 304955"/>
              <a:gd name="connsiteY0" fmla="*/ 0 h 165434"/>
              <a:gd name="connsiteX1" fmla="*/ 304955 w 304955"/>
              <a:gd name="connsiteY1" fmla="*/ 0 h 165434"/>
              <a:gd name="connsiteX2" fmla="*/ 139521 w 304955"/>
              <a:gd name="connsiteY2" fmla="*/ 165434 h 165434"/>
              <a:gd name="connsiteX3" fmla="*/ 0 w 304955"/>
              <a:gd name="connsiteY3" fmla="*/ 165434 h 165434"/>
              <a:gd name="connsiteX4" fmla="*/ 165435 w 304955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955" h="165434">
                <a:moveTo>
                  <a:pt x="165435" y="0"/>
                </a:moveTo>
                <a:lnTo>
                  <a:pt x="304955" y="0"/>
                </a:lnTo>
                <a:lnTo>
                  <a:pt x="139521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2" name="Freeform 89">
            <a:extLst>
              <a:ext uri="{FF2B5EF4-FFF2-40B4-BE49-F238E27FC236}">
                <a16:creationId xmlns:a16="http://schemas.microsoft.com/office/drawing/2014/main" id="{AEFCD4B9-6471-4BFD-91A4-DD48C27C241B}"/>
              </a:ext>
            </a:extLst>
          </p:cNvPr>
          <p:cNvSpPr/>
          <p:nvPr/>
        </p:nvSpPr>
        <p:spPr>
          <a:xfrm>
            <a:off x="1254266" y="2353387"/>
            <a:ext cx="337584" cy="314894"/>
          </a:xfrm>
          <a:custGeom>
            <a:avLst/>
            <a:gdLst>
              <a:gd name="connsiteX0" fmla="*/ 165435 w 285636"/>
              <a:gd name="connsiteY0" fmla="*/ 0 h 165434"/>
              <a:gd name="connsiteX1" fmla="*/ 285636 w 285636"/>
              <a:gd name="connsiteY1" fmla="*/ 0 h 165434"/>
              <a:gd name="connsiteX2" fmla="*/ 159592 w 285636"/>
              <a:gd name="connsiteY2" fmla="*/ 165434 h 165434"/>
              <a:gd name="connsiteX3" fmla="*/ 0 w 285636"/>
              <a:gd name="connsiteY3" fmla="*/ 165434 h 165434"/>
              <a:gd name="connsiteX4" fmla="*/ 165435 w 285636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636" h="165434">
                <a:moveTo>
                  <a:pt x="165435" y="0"/>
                </a:moveTo>
                <a:lnTo>
                  <a:pt x="285636" y="0"/>
                </a:lnTo>
                <a:lnTo>
                  <a:pt x="159592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83" name="Рисунок 82" descr="Изображение выглядит как текст, логотип, эмблема, символ&#10;&#10;Автоматически созданное описание">
            <a:extLst>
              <a:ext uri="{FF2B5EF4-FFF2-40B4-BE49-F238E27FC236}">
                <a16:creationId xmlns:a16="http://schemas.microsoft.com/office/drawing/2014/main" id="{A04020E1-6A81-4F9A-9F58-5AE281A2CF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9" y="314808"/>
            <a:ext cx="1843835" cy="1037411"/>
          </a:xfrm>
          <a:prstGeom prst="rect">
            <a:avLst/>
          </a:prstGeom>
        </p:spPr>
      </p:pic>
      <p:sp>
        <p:nvSpPr>
          <p:cNvPr id="84" name="substrate">
            <a:extLst>
              <a:ext uri="{FF2B5EF4-FFF2-40B4-BE49-F238E27FC236}">
                <a16:creationId xmlns:a16="http://schemas.microsoft.com/office/drawing/2014/main" id="{8AB16667-ABD5-4B13-A88F-60E8809621AD}"/>
              </a:ext>
            </a:extLst>
          </p:cNvPr>
          <p:cNvSpPr/>
          <p:nvPr/>
        </p:nvSpPr>
        <p:spPr>
          <a:xfrm>
            <a:off x="2066925" y="257175"/>
            <a:ext cx="10125075" cy="1152681"/>
          </a:xfrm>
          <a:prstGeom prst="rect">
            <a:avLst/>
          </a:prstGeom>
          <a:solidFill>
            <a:srgbClr val="0B2D50"/>
          </a:solidFill>
          <a:ln>
            <a:solidFill>
              <a:srgbClr val="0B2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5" name="main title">
            <a:extLst>
              <a:ext uri="{FF2B5EF4-FFF2-40B4-BE49-F238E27FC236}">
                <a16:creationId xmlns:a16="http://schemas.microsoft.com/office/drawing/2014/main" id="{89746C76-9B0A-4A98-B8A6-56F053871C08}"/>
              </a:ext>
            </a:extLst>
          </p:cNvPr>
          <p:cNvSpPr txBox="1"/>
          <p:nvPr/>
        </p:nvSpPr>
        <p:spPr>
          <a:xfrm>
            <a:off x="2066924" y="294615"/>
            <a:ext cx="101250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Недостатки существующего процесса формирования алгоритма обследования и лечения пациентов  </a:t>
            </a:r>
          </a:p>
          <a:p>
            <a:pPr algn="ctr"/>
            <a:r>
              <a:rPr lang="ru-RU" sz="3200" b="1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по нотификации и предлагаемое решение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66B355BA-5159-4536-887C-741BE7C69F03}"/>
              </a:ext>
            </a:extLst>
          </p:cNvPr>
          <p:cNvSpPr txBox="1"/>
          <p:nvPr/>
        </p:nvSpPr>
        <p:spPr>
          <a:xfrm>
            <a:off x="6096000" y="1758498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800" b="1" i="0" u="none" strike="noStrike" baseline="0" dirty="0">
                <a:solidFill>
                  <a:srgbClr val="0A2C50"/>
                </a:solidFill>
                <a:latin typeface="Arial" panose="020B0604020202020204" pitchFamily="34" charset="0"/>
              </a:rPr>
              <a:t>Решение</a:t>
            </a:r>
            <a:endParaRPr kumimoji="0" lang="id-ID" sz="3200" b="1" i="0" u="none" strike="noStrike" kern="1200" cap="none" spc="0" normalizeH="0" baseline="0" noProof="0" dirty="0">
              <a:ln>
                <a:noFill/>
              </a:ln>
              <a:solidFill>
                <a:srgbClr val="0B2D5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7" name="Freeform 86">
            <a:extLst>
              <a:ext uri="{FF2B5EF4-FFF2-40B4-BE49-F238E27FC236}">
                <a16:creationId xmlns:a16="http://schemas.microsoft.com/office/drawing/2014/main" id="{C3FB8BE0-89FF-4B9A-93DF-52BDA8E1FC9B}"/>
              </a:ext>
            </a:extLst>
          </p:cNvPr>
          <p:cNvSpPr/>
          <p:nvPr/>
        </p:nvSpPr>
        <p:spPr>
          <a:xfrm>
            <a:off x="1535442" y="2353387"/>
            <a:ext cx="360416" cy="314894"/>
          </a:xfrm>
          <a:custGeom>
            <a:avLst/>
            <a:gdLst>
              <a:gd name="connsiteX0" fmla="*/ 165435 w 304955"/>
              <a:gd name="connsiteY0" fmla="*/ 0 h 165434"/>
              <a:gd name="connsiteX1" fmla="*/ 304955 w 304955"/>
              <a:gd name="connsiteY1" fmla="*/ 0 h 165434"/>
              <a:gd name="connsiteX2" fmla="*/ 139521 w 304955"/>
              <a:gd name="connsiteY2" fmla="*/ 165434 h 165434"/>
              <a:gd name="connsiteX3" fmla="*/ 0 w 304955"/>
              <a:gd name="connsiteY3" fmla="*/ 165434 h 165434"/>
              <a:gd name="connsiteX4" fmla="*/ 165435 w 304955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955" h="165434">
                <a:moveTo>
                  <a:pt x="165435" y="0"/>
                </a:moveTo>
                <a:lnTo>
                  <a:pt x="304955" y="0"/>
                </a:lnTo>
                <a:lnTo>
                  <a:pt x="139521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8" name="Freeform 87">
            <a:extLst>
              <a:ext uri="{FF2B5EF4-FFF2-40B4-BE49-F238E27FC236}">
                <a16:creationId xmlns:a16="http://schemas.microsoft.com/office/drawing/2014/main" id="{E8B61CC1-6646-4CEF-BF9E-3706FDBDCCEC}"/>
              </a:ext>
            </a:extLst>
          </p:cNvPr>
          <p:cNvSpPr/>
          <p:nvPr/>
        </p:nvSpPr>
        <p:spPr>
          <a:xfrm>
            <a:off x="1839451" y="2353387"/>
            <a:ext cx="360416" cy="314894"/>
          </a:xfrm>
          <a:custGeom>
            <a:avLst/>
            <a:gdLst>
              <a:gd name="connsiteX0" fmla="*/ 165435 w 304955"/>
              <a:gd name="connsiteY0" fmla="*/ 0 h 165434"/>
              <a:gd name="connsiteX1" fmla="*/ 304955 w 304955"/>
              <a:gd name="connsiteY1" fmla="*/ 0 h 165434"/>
              <a:gd name="connsiteX2" fmla="*/ 139521 w 304955"/>
              <a:gd name="connsiteY2" fmla="*/ 165434 h 165434"/>
              <a:gd name="connsiteX3" fmla="*/ 0 w 304955"/>
              <a:gd name="connsiteY3" fmla="*/ 165434 h 165434"/>
              <a:gd name="connsiteX4" fmla="*/ 165435 w 304955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955" h="165434">
                <a:moveTo>
                  <a:pt x="165435" y="0"/>
                </a:moveTo>
                <a:lnTo>
                  <a:pt x="304955" y="0"/>
                </a:lnTo>
                <a:lnTo>
                  <a:pt x="139521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9" name="Freeform 88">
            <a:extLst>
              <a:ext uri="{FF2B5EF4-FFF2-40B4-BE49-F238E27FC236}">
                <a16:creationId xmlns:a16="http://schemas.microsoft.com/office/drawing/2014/main" id="{9A0A02AA-5554-468D-98D6-6FAC76991FEF}"/>
              </a:ext>
            </a:extLst>
          </p:cNvPr>
          <p:cNvSpPr/>
          <p:nvPr/>
        </p:nvSpPr>
        <p:spPr>
          <a:xfrm>
            <a:off x="2143462" y="2353387"/>
            <a:ext cx="360416" cy="314894"/>
          </a:xfrm>
          <a:custGeom>
            <a:avLst/>
            <a:gdLst>
              <a:gd name="connsiteX0" fmla="*/ 165435 w 304955"/>
              <a:gd name="connsiteY0" fmla="*/ 0 h 165434"/>
              <a:gd name="connsiteX1" fmla="*/ 304955 w 304955"/>
              <a:gd name="connsiteY1" fmla="*/ 0 h 165434"/>
              <a:gd name="connsiteX2" fmla="*/ 139521 w 304955"/>
              <a:gd name="connsiteY2" fmla="*/ 165434 h 165434"/>
              <a:gd name="connsiteX3" fmla="*/ 0 w 304955"/>
              <a:gd name="connsiteY3" fmla="*/ 165434 h 165434"/>
              <a:gd name="connsiteX4" fmla="*/ 165435 w 304955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955" h="165434">
                <a:moveTo>
                  <a:pt x="165435" y="0"/>
                </a:moveTo>
                <a:lnTo>
                  <a:pt x="304955" y="0"/>
                </a:lnTo>
                <a:lnTo>
                  <a:pt x="139521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0" name="Freeform 89">
            <a:extLst>
              <a:ext uri="{FF2B5EF4-FFF2-40B4-BE49-F238E27FC236}">
                <a16:creationId xmlns:a16="http://schemas.microsoft.com/office/drawing/2014/main" id="{4921CE92-D56F-4102-8661-8B4F9FC48967}"/>
              </a:ext>
            </a:extLst>
          </p:cNvPr>
          <p:cNvSpPr/>
          <p:nvPr/>
        </p:nvSpPr>
        <p:spPr>
          <a:xfrm>
            <a:off x="2447468" y="2353387"/>
            <a:ext cx="337584" cy="314894"/>
          </a:xfrm>
          <a:custGeom>
            <a:avLst/>
            <a:gdLst>
              <a:gd name="connsiteX0" fmla="*/ 165435 w 285636"/>
              <a:gd name="connsiteY0" fmla="*/ 0 h 165434"/>
              <a:gd name="connsiteX1" fmla="*/ 285636 w 285636"/>
              <a:gd name="connsiteY1" fmla="*/ 0 h 165434"/>
              <a:gd name="connsiteX2" fmla="*/ 159592 w 285636"/>
              <a:gd name="connsiteY2" fmla="*/ 165434 h 165434"/>
              <a:gd name="connsiteX3" fmla="*/ 0 w 285636"/>
              <a:gd name="connsiteY3" fmla="*/ 165434 h 165434"/>
              <a:gd name="connsiteX4" fmla="*/ 165435 w 285636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636" h="165434">
                <a:moveTo>
                  <a:pt x="165435" y="0"/>
                </a:moveTo>
                <a:lnTo>
                  <a:pt x="285636" y="0"/>
                </a:lnTo>
                <a:lnTo>
                  <a:pt x="159592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1" name="Freeform 86">
            <a:extLst>
              <a:ext uri="{FF2B5EF4-FFF2-40B4-BE49-F238E27FC236}">
                <a16:creationId xmlns:a16="http://schemas.microsoft.com/office/drawing/2014/main" id="{FAC76655-639E-4CFA-9E30-1C998CBA9F9A}"/>
              </a:ext>
            </a:extLst>
          </p:cNvPr>
          <p:cNvSpPr/>
          <p:nvPr/>
        </p:nvSpPr>
        <p:spPr>
          <a:xfrm>
            <a:off x="2728644" y="2353387"/>
            <a:ext cx="360416" cy="314894"/>
          </a:xfrm>
          <a:custGeom>
            <a:avLst/>
            <a:gdLst>
              <a:gd name="connsiteX0" fmla="*/ 165435 w 304955"/>
              <a:gd name="connsiteY0" fmla="*/ 0 h 165434"/>
              <a:gd name="connsiteX1" fmla="*/ 304955 w 304955"/>
              <a:gd name="connsiteY1" fmla="*/ 0 h 165434"/>
              <a:gd name="connsiteX2" fmla="*/ 139521 w 304955"/>
              <a:gd name="connsiteY2" fmla="*/ 165434 h 165434"/>
              <a:gd name="connsiteX3" fmla="*/ 0 w 304955"/>
              <a:gd name="connsiteY3" fmla="*/ 165434 h 165434"/>
              <a:gd name="connsiteX4" fmla="*/ 165435 w 304955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955" h="165434">
                <a:moveTo>
                  <a:pt x="165435" y="0"/>
                </a:moveTo>
                <a:lnTo>
                  <a:pt x="304955" y="0"/>
                </a:lnTo>
                <a:lnTo>
                  <a:pt x="139521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2" name="Freeform 87">
            <a:extLst>
              <a:ext uri="{FF2B5EF4-FFF2-40B4-BE49-F238E27FC236}">
                <a16:creationId xmlns:a16="http://schemas.microsoft.com/office/drawing/2014/main" id="{8B77DC8E-5DCE-4CD1-BFC3-F2AC98DD490F}"/>
              </a:ext>
            </a:extLst>
          </p:cNvPr>
          <p:cNvSpPr/>
          <p:nvPr/>
        </p:nvSpPr>
        <p:spPr>
          <a:xfrm>
            <a:off x="3032653" y="2353387"/>
            <a:ext cx="360416" cy="314894"/>
          </a:xfrm>
          <a:custGeom>
            <a:avLst/>
            <a:gdLst>
              <a:gd name="connsiteX0" fmla="*/ 165435 w 304955"/>
              <a:gd name="connsiteY0" fmla="*/ 0 h 165434"/>
              <a:gd name="connsiteX1" fmla="*/ 304955 w 304955"/>
              <a:gd name="connsiteY1" fmla="*/ 0 h 165434"/>
              <a:gd name="connsiteX2" fmla="*/ 139521 w 304955"/>
              <a:gd name="connsiteY2" fmla="*/ 165434 h 165434"/>
              <a:gd name="connsiteX3" fmla="*/ 0 w 304955"/>
              <a:gd name="connsiteY3" fmla="*/ 165434 h 165434"/>
              <a:gd name="connsiteX4" fmla="*/ 165435 w 304955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955" h="165434">
                <a:moveTo>
                  <a:pt x="165435" y="0"/>
                </a:moveTo>
                <a:lnTo>
                  <a:pt x="304955" y="0"/>
                </a:lnTo>
                <a:lnTo>
                  <a:pt x="139521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3" name="Freeform 88">
            <a:extLst>
              <a:ext uri="{FF2B5EF4-FFF2-40B4-BE49-F238E27FC236}">
                <a16:creationId xmlns:a16="http://schemas.microsoft.com/office/drawing/2014/main" id="{1F4DA5A8-60F3-453D-995E-F314945267CC}"/>
              </a:ext>
            </a:extLst>
          </p:cNvPr>
          <p:cNvSpPr/>
          <p:nvPr/>
        </p:nvSpPr>
        <p:spPr>
          <a:xfrm>
            <a:off x="3336664" y="2353387"/>
            <a:ext cx="360416" cy="314894"/>
          </a:xfrm>
          <a:custGeom>
            <a:avLst/>
            <a:gdLst>
              <a:gd name="connsiteX0" fmla="*/ 165435 w 304955"/>
              <a:gd name="connsiteY0" fmla="*/ 0 h 165434"/>
              <a:gd name="connsiteX1" fmla="*/ 304955 w 304955"/>
              <a:gd name="connsiteY1" fmla="*/ 0 h 165434"/>
              <a:gd name="connsiteX2" fmla="*/ 139521 w 304955"/>
              <a:gd name="connsiteY2" fmla="*/ 165434 h 165434"/>
              <a:gd name="connsiteX3" fmla="*/ 0 w 304955"/>
              <a:gd name="connsiteY3" fmla="*/ 165434 h 165434"/>
              <a:gd name="connsiteX4" fmla="*/ 165435 w 304955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955" h="165434">
                <a:moveTo>
                  <a:pt x="165435" y="0"/>
                </a:moveTo>
                <a:lnTo>
                  <a:pt x="304955" y="0"/>
                </a:lnTo>
                <a:lnTo>
                  <a:pt x="139521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4" name="Freeform 89">
            <a:extLst>
              <a:ext uri="{FF2B5EF4-FFF2-40B4-BE49-F238E27FC236}">
                <a16:creationId xmlns:a16="http://schemas.microsoft.com/office/drawing/2014/main" id="{94855AB3-64BB-4418-83E4-AE5DC2ACAA6B}"/>
              </a:ext>
            </a:extLst>
          </p:cNvPr>
          <p:cNvSpPr/>
          <p:nvPr/>
        </p:nvSpPr>
        <p:spPr>
          <a:xfrm>
            <a:off x="3640670" y="2353387"/>
            <a:ext cx="337584" cy="314894"/>
          </a:xfrm>
          <a:custGeom>
            <a:avLst/>
            <a:gdLst>
              <a:gd name="connsiteX0" fmla="*/ 165435 w 285636"/>
              <a:gd name="connsiteY0" fmla="*/ 0 h 165434"/>
              <a:gd name="connsiteX1" fmla="*/ 285636 w 285636"/>
              <a:gd name="connsiteY1" fmla="*/ 0 h 165434"/>
              <a:gd name="connsiteX2" fmla="*/ 159592 w 285636"/>
              <a:gd name="connsiteY2" fmla="*/ 165434 h 165434"/>
              <a:gd name="connsiteX3" fmla="*/ 0 w 285636"/>
              <a:gd name="connsiteY3" fmla="*/ 165434 h 165434"/>
              <a:gd name="connsiteX4" fmla="*/ 165435 w 285636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636" h="165434">
                <a:moveTo>
                  <a:pt x="165435" y="0"/>
                </a:moveTo>
                <a:lnTo>
                  <a:pt x="285636" y="0"/>
                </a:lnTo>
                <a:lnTo>
                  <a:pt x="159592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5" name="Freeform 86">
            <a:extLst>
              <a:ext uri="{FF2B5EF4-FFF2-40B4-BE49-F238E27FC236}">
                <a16:creationId xmlns:a16="http://schemas.microsoft.com/office/drawing/2014/main" id="{F1903942-4A92-430D-98AB-1B3C79FB715F}"/>
              </a:ext>
            </a:extLst>
          </p:cNvPr>
          <p:cNvSpPr/>
          <p:nvPr/>
        </p:nvSpPr>
        <p:spPr>
          <a:xfrm>
            <a:off x="3921846" y="2353387"/>
            <a:ext cx="360416" cy="314894"/>
          </a:xfrm>
          <a:custGeom>
            <a:avLst/>
            <a:gdLst>
              <a:gd name="connsiteX0" fmla="*/ 165435 w 304955"/>
              <a:gd name="connsiteY0" fmla="*/ 0 h 165434"/>
              <a:gd name="connsiteX1" fmla="*/ 304955 w 304955"/>
              <a:gd name="connsiteY1" fmla="*/ 0 h 165434"/>
              <a:gd name="connsiteX2" fmla="*/ 139521 w 304955"/>
              <a:gd name="connsiteY2" fmla="*/ 165434 h 165434"/>
              <a:gd name="connsiteX3" fmla="*/ 0 w 304955"/>
              <a:gd name="connsiteY3" fmla="*/ 165434 h 165434"/>
              <a:gd name="connsiteX4" fmla="*/ 165435 w 304955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955" h="165434">
                <a:moveTo>
                  <a:pt x="165435" y="0"/>
                </a:moveTo>
                <a:lnTo>
                  <a:pt x="304955" y="0"/>
                </a:lnTo>
                <a:lnTo>
                  <a:pt x="139521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6" name="Freeform 87">
            <a:extLst>
              <a:ext uri="{FF2B5EF4-FFF2-40B4-BE49-F238E27FC236}">
                <a16:creationId xmlns:a16="http://schemas.microsoft.com/office/drawing/2014/main" id="{6253E82A-8387-4869-8751-AEA3D9607602}"/>
              </a:ext>
            </a:extLst>
          </p:cNvPr>
          <p:cNvSpPr/>
          <p:nvPr/>
        </p:nvSpPr>
        <p:spPr>
          <a:xfrm>
            <a:off x="4225855" y="2353387"/>
            <a:ext cx="360416" cy="314894"/>
          </a:xfrm>
          <a:custGeom>
            <a:avLst/>
            <a:gdLst>
              <a:gd name="connsiteX0" fmla="*/ 165435 w 304955"/>
              <a:gd name="connsiteY0" fmla="*/ 0 h 165434"/>
              <a:gd name="connsiteX1" fmla="*/ 304955 w 304955"/>
              <a:gd name="connsiteY1" fmla="*/ 0 h 165434"/>
              <a:gd name="connsiteX2" fmla="*/ 139521 w 304955"/>
              <a:gd name="connsiteY2" fmla="*/ 165434 h 165434"/>
              <a:gd name="connsiteX3" fmla="*/ 0 w 304955"/>
              <a:gd name="connsiteY3" fmla="*/ 165434 h 165434"/>
              <a:gd name="connsiteX4" fmla="*/ 165435 w 304955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955" h="165434">
                <a:moveTo>
                  <a:pt x="165435" y="0"/>
                </a:moveTo>
                <a:lnTo>
                  <a:pt x="304955" y="0"/>
                </a:lnTo>
                <a:lnTo>
                  <a:pt x="139521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9" name="Freeform 115">
            <a:extLst>
              <a:ext uri="{FF2B5EF4-FFF2-40B4-BE49-F238E27FC236}">
                <a16:creationId xmlns:a16="http://schemas.microsoft.com/office/drawing/2014/main" id="{E04FE58C-948C-4F43-8D9C-7F2DB23AE998}"/>
              </a:ext>
            </a:extLst>
          </p:cNvPr>
          <p:cNvSpPr/>
          <p:nvPr/>
        </p:nvSpPr>
        <p:spPr>
          <a:xfrm flipH="1">
            <a:off x="9721265" y="2353386"/>
            <a:ext cx="360415" cy="314893"/>
          </a:xfrm>
          <a:custGeom>
            <a:avLst/>
            <a:gdLst>
              <a:gd name="connsiteX0" fmla="*/ 165435 w 304955"/>
              <a:gd name="connsiteY0" fmla="*/ 0 h 165434"/>
              <a:gd name="connsiteX1" fmla="*/ 304955 w 304955"/>
              <a:gd name="connsiteY1" fmla="*/ 0 h 165434"/>
              <a:gd name="connsiteX2" fmla="*/ 139521 w 304955"/>
              <a:gd name="connsiteY2" fmla="*/ 165434 h 165434"/>
              <a:gd name="connsiteX3" fmla="*/ 0 w 304955"/>
              <a:gd name="connsiteY3" fmla="*/ 165434 h 165434"/>
              <a:gd name="connsiteX4" fmla="*/ 165435 w 304955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955" h="165434">
                <a:moveTo>
                  <a:pt x="165435" y="0"/>
                </a:moveTo>
                <a:lnTo>
                  <a:pt x="304955" y="0"/>
                </a:lnTo>
                <a:lnTo>
                  <a:pt x="139521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0" name="Freeform 116">
            <a:extLst>
              <a:ext uri="{FF2B5EF4-FFF2-40B4-BE49-F238E27FC236}">
                <a16:creationId xmlns:a16="http://schemas.microsoft.com/office/drawing/2014/main" id="{87F5CC5A-BF1F-477A-81C1-428EF1B7FD0B}"/>
              </a:ext>
            </a:extLst>
          </p:cNvPr>
          <p:cNvSpPr/>
          <p:nvPr/>
        </p:nvSpPr>
        <p:spPr>
          <a:xfrm flipH="1">
            <a:off x="9417258" y="2353386"/>
            <a:ext cx="360415" cy="314893"/>
          </a:xfrm>
          <a:custGeom>
            <a:avLst/>
            <a:gdLst>
              <a:gd name="connsiteX0" fmla="*/ 165435 w 304955"/>
              <a:gd name="connsiteY0" fmla="*/ 0 h 165434"/>
              <a:gd name="connsiteX1" fmla="*/ 304955 w 304955"/>
              <a:gd name="connsiteY1" fmla="*/ 0 h 165434"/>
              <a:gd name="connsiteX2" fmla="*/ 139521 w 304955"/>
              <a:gd name="connsiteY2" fmla="*/ 165434 h 165434"/>
              <a:gd name="connsiteX3" fmla="*/ 0 w 304955"/>
              <a:gd name="connsiteY3" fmla="*/ 165434 h 165434"/>
              <a:gd name="connsiteX4" fmla="*/ 165435 w 304955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955" h="165434">
                <a:moveTo>
                  <a:pt x="165435" y="0"/>
                </a:moveTo>
                <a:lnTo>
                  <a:pt x="304955" y="0"/>
                </a:lnTo>
                <a:lnTo>
                  <a:pt x="139521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1" name="Freeform 117">
            <a:extLst>
              <a:ext uri="{FF2B5EF4-FFF2-40B4-BE49-F238E27FC236}">
                <a16:creationId xmlns:a16="http://schemas.microsoft.com/office/drawing/2014/main" id="{3BC0A3EE-9CCB-4C8E-9826-9E6AE4A85549}"/>
              </a:ext>
            </a:extLst>
          </p:cNvPr>
          <p:cNvSpPr/>
          <p:nvPr/>
        </p:nvSpPr>
        <p:spPr>
          <a:xfrm flipH="1">
            <a:off x="9113247" y="2353386"/>
            <a:ext cx="360415" cy="314893"/>
          </a:xfrm>
          <a:custGeom>
            <a:avLst/>
            <a:gdLst>
              <a:gd name="connsiteX0" fmla="*/ 165435 w 304955"/>
              <a:gd name="connsiteY0" fmla="*/ 0 h 165434"/>
              <a:gd name="connsiteX1" fmla="*/ 304955 w 304955"/>
              <a:gd name="connsiteY1" fmla="*/ 0 h 165434"/>
              <a:gd name="connsiteX2" fmla="*/ 139521 w 304955"/>
              <a:gd name="connsiteY2" fmla="*/ 165434 h 165434"/>
              <a:gd name="connsiteX3" fmla="*/ 0 w 304955"/>
              <a:gd name="connsiteY3" fmla="*/ 165434 h 165434"/>
              <a:gd name="connsiteX4" fmla="*/ 165435 w 304955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955" h="165434">
                <a:moveTo>
                  <a:pt x="165435" y="0"/>
                </a:moveTo>
                <a:lnTo>
                  <a:pt x="304955" y="0"/>
                </a:lnTo>
                <a:lnTo>
                  <a:pt x="139521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2" name="Freeform 118">
            <a:extLst>
              <a:ext uri="{FF2B5EF4-FFF2-40B4-BE49-F238E27FC236}">
                <a16:creationId xmlns:a16="http://schemas.microsoft.com/office/drawing/2014/main" id="{1DCDE560-437C-41A8-AD7B-475698FDB71A}"/>
              </a:ext>
            </a:extLst>
          </p:cNvPr>
          <p:cNvSpPr/>
          <p:nvPr/>
        </p:nvSpPr>
        <p:spPr>
          <a:xfrm flipH="1">
            <a:off x="8832074" y="2353386"/>
            <a:ext cx="337583" cy="314893"/>
          </a:xfrm>
          <a:custGeom>
            <a:avLst/>
            <a:gdLst>
              <a:gd name="connsiteX0" fmla="*/ 165435 w 285636"/>
              <a:gd name="connsiteY0" fmla="*/ 0 h 165434"/>
              <a:gd name="connsiteX1" fmla="*/ 285636 w 285636"/>
              <a:gd name="connsiteY1" fmla="*/ 0 h 165434"/>
              <a:gd name="connsiteX2" fmla="*/ 159592 w 285636"/>
              <a:gd name="connsiteY2" fmla="*/ 165434 h 165434"/>
              <a:gd name="connsiteX3" fmla="*/ 0 w 285636"/>
              <a:gd name="connsiteY3" fmla="*/ 165434 h 165434"/>
              <a:gd name="connsiteX4" fmla="*/ 165435 w 285636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636" h="165434">
                <a:moveTo>
                  <a:pt x="165435" y="0"/>
                </a:moveTo>
                <a:lnTo>
                  <a:pt x="285636" y="0"/>
                </a:lnTo>
                <a:lnTo>
                  <a:pt x="159592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3" name="Freeform 115">
            <a:extLst>
              <a:ext uri="{FF2B5EF4-FFF2-40B4-BE49-F238E27FC236}">
                <a16:creationId xmlns:a16="http://schemas.microsoft.com/office/drawing/2014/main" id="{2A91EAB9-9B06-47BE-A534-2FD8BF5E1A7A}"/>
              </a:ext>
            </a:extLst>
          </p:cNvPr>
          <p:cNvSpPr/>
          <p:nvPr/>
        </p:nvSpPr>
        <p:spPr>
          <a:xfrm flipH="1">
            <a:off x="10919387" y="2353386"/>
            <a:ext cx="360415" cy="314893"/>
          </a:xfrm>
          <a:custGeom>
            <a:avLst/>
            <a:gdLst>
              <a:gd name="connsiteX0" fmla="*/ 165435 w 304955"/>
              <a:gd name="connsiteY0" fmla="*/ 0 h 165434"/>
              <a:gd name="connsiteX1" fmla="*/ 304955 w 304955"/>
              <a:gd name="connsiteY1" fmla="*/ 0 h 165434"/>
              <a:gd name="connsiteX2" fmla="*/ 139521 w 304955"/>
              <a:gd name="connsiteY2" fmla="*/ 165434 h 165434"/>
              <a:gd name="connsiteX3" fmla="*/ 0 w 304955"/>
              <a:gd name="connsiteY3" fmla="*/ 165434 h 165434"/>
              <a:gd name="connsiteX4" fmla="*/ 165435 w 304955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955" h="165434">
                <a:moveTo>
                  <a:pt x="165435" y="0"/>
                </a:moveTo>
                <a:lnTo>
                  <a:pt x="304955" y="0"/>
                </a:lnTo>
                <a:lnTo>
                  <a:pt x="139521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4" name="Freeform 116">
            <a:extLst>
              <a:ext uri="{FF2B5EF4-FFF2-40B4-BE49-F238E27FC236}">
                <a16:creationId xmlns:a16="http://schemas.microsoft.com/office/drawing/2014/main" id="{AC8E7BF3-A72F-4B4C-8328-CAC2873ED689}"/>
              </a:ext>
            </a:extLst>
          </p:cNvPr>
          <p:cNvSpPr/>
          <p:nvPr/>
        </p:nvSpPr>
        <p:spPr>
          <a:xfrm flipH="1">
            <a:off x="10615380" y="2353386"/>
            <a:ext cx="360415" cy="314893"/>
          </a:xfrm>
          <a:custGeom>
            <a:avLst/>
            <a:gdLst>
              <a:gd name="connsiteX0" fmla="*/ 165435 w 304955"/>
              <a:gd name="connsiteY0" fmla="*/ 0 h 165434"/>
              <a:gd name="connsiteX1" fmla="*/ 304955 w 304955"/>
              <a:gd name="connsiteY1" fmla="*/ 0 h 165434"/>
              <a:gd name="connsiteX2" fmla="*/ 139521 w 304955"/>
              <a:gd name="connsiteY2" fmla="*/ 165434 h 165434"/>
              <a:gd name="connsiteX3" fmla="*/ 0 w 304955"/>
              <a:gd name="connsiteY3" fmla="*/ 165434 h 165434"/>
              <a:gd name="connsiteX4" fmla="*/ 165435 w 304955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955" h="165434">
                <a:moveTo>
                  <a:pt x="165435" y="0"/>
                </a:moveTo>
                <a:lnTo>
                  <a:pt x="304955" y="0"/>
                </a:lnTo>
                <a:lnTo>
                  <a:pt x="139521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5" name="Freeform 117">
            <a:extLst>
              <a:ext uri="{FF2B5EF4-FFF2-40B4-BE49-F238E27FC236}">
                <a16:creationId xmlns:a16="http://schemas.microsoft.com/office/drawing/2014/main" id="{35283704-C72A-4D3F-ACE4-FA4E1A5C540B}"/>
              </a:ext>
            </a:extLst>
          </p:cNvPr>
          <p:cNvSpPr/>
          <p:nvPr/>
        </p:nvSpPr>
        <p:spPr>
          <a:xfrm flipH="1">
            <a:off x="10311369" y="2353386"/>
            <a:ext cx="360415" cy="314893"/>
          </a:xfrm>
          <a:custGeom>
            <a:avLst/>
            <a:gdLst>
              <a:gd name="connsiteX0" fmla="*/ 165435 w 304955"/>
              <a:gd name="connsiteY0" fmla="*/ 0 h 165434"/>
              <a:gd name="connsiteX1" fmla="*/ 304955 w 304955"/>
              <a:gd name="connsiteY1" fmla="*/ 0 h 165434"/>
              <a:gd name="connsiteX2" fmla="*/ 139521 w 304955"/>
              <a:gd name="connsiteY2" fmla="*/ 165434 h 165434"/>
              <a:gd name="connsiteX3" fmla="*/ 0 w 304955"/>
              <a:gd name="connsiteY3" fmla="*/ 165434 h 165434"/>
              <a:gd name="connsiteX4" fmla="*/ 165435 w 304955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955" h="165434">
                <a:moveTo>
                  <a:pt x="165435" y="0"/>
                </a:moveTo>
                <a:lnTo>
                  <a:pt x="304955" y="0"/>
                </a:lnTo>
                <a:lnTo>
                  <a:pt x="139521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6" name="Freeform 118">
            <a:extLst>
              <a:ext uri="{FF2B5EF4-FFF2-40B4-BE49-F238E27FC236}">
                <a16:creationId xmlns:a16="http://schemas.microsoft.com/office/drawing/2014/main" id="{20AF570A-473F-4895-8045-3A769A815C78}"/>
              </a:ext>
            </a:extLst>
          </p:cNvPr>
          <p:cNvSpPr/>
          <p:nvPr/>
        </p:nvSpPr>
        <p:spPr>
          <a:xfrm flipH="1">
            <a:off x="10030196" y="2353386"/>
            <a:ext cx="337583" cy="314893"/>
          </a:xfrm>
          <a:custGeom>
            <a:avLst/>
            <a:gdLst>
              <a:gd name="connsiteX0" fmla="*/ 165435 w 285636"/>
              <a:gd name="connsiteY0" fmla="*/ 0 h 165434"/>
              <a:gd name="connsiteX1" fmla="*/ 285636 w 285636"/>
              <a:gd name="connsiteY1" fmla="*/ 0 h 165434"/>
              <a:gd name="connsiteX2" fmla="*/ 159592 w 285636"/>
              <a:gd name="connsiteY2" fmla="*/ 165434 h 165434"/>
              <a:gd name="connsiteX3" fmla="*/ 0 w 285636"/>
              <a:gd name="connsiteY3" fmla="*/ 165434 h 165434"/>
              <a:gd name="connsiteX4" fmla="*/ 165435 w 285636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636" h="165434">
                <a:moveTo>
                  <a:pt x="165435" y="0"/>
                </a:moveTo>
                <a:lnTo>
                  <a:pt x="285636" y="0"/>
                </a:lnTo>
                <a:lnTo>
                  <a:pt x="159592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49" name="Freeform 117">
            <a:extLst>
              <a:ext uri="{FF2B5EF4-FFF2-40B4-BE49-F238E27FC236}">
                <a16:creationId xmlns:a16="http://schemas.microsoft.com/office/drawing/2014/main" id="{BBF01027-FD00-411A-B545-4595A83A385F}"/>
              </a:ext>
            </a:extLst>
          </p:cNvPr>
          <p:cNvSpPr/>
          <p:nvPr/>
        </p:nvSpPr>
        <p:spPr>
          <a:xfrm flipH="1">
            <a:off x="11509491" y="2353386"/>
            <a:ext cx="360415" cy="314893"/>
          </a:xfrm>
          <a:custGeom>
            <a:avLst/>
            <a:gdLst>
              <a:gd name="connsiteX0" fmla="*/ 165435 w 304955"/>
              <a:gd name="connsiteY0" fmla="*/ 0 h 165434"/>
              <a:gd name="connsiteX1" fmla="*/ 304955 w 304955"/>
              <a:gd name="connsiteY1" fmla="*/ 0 h 165434"/>
              <a:gd name="connsiteX2" fmla="*/ 139521 w 304955"/>
              <a:gd name="connsiteY2" fmla="*/ 165434 h 165434"/>
              <a:gd name="connsiteX3" fmla="*/ 0 w 304955"/>
              <a:gd name="connsiteY3" fmla="*/ 165434 h 165434"/>
              <a:gd name="connsiteX4" fmla="*/ 165435 w 304955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955" h="165434">
                <a:moveTo>
                  <a:pt x="165435" y="0"/>
                </a:moveTo>
                <a:lnTo>
                  <a:pt x="304955" y="0"/>
                </a:lnTo>
                <a:lnTo>
                  <a:pt x="139521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50" name="Freeform 118">
            <a:extLst>
              <a:ext uri="{FF2B5EF4-FFF2-40B4-BE49-F238E27FC236}">
                <a16:creationId xmlns:a16="http://schemas.microsoft.com/office/drawing/2014/main" id="{3650CC33-A7E2-4048-815A-D710F165D0D2}"/>
              </a:ext>
            </a:extLst>
          </p:cNvPr>
          <p:cNvSpPr/>
          <p:nvPr/>
        </p:nvSpPr>
        <p:spPr>
          <a:xfrm flipH="1">
            <a:off x="11228318" y="2353386"/>
            <a:ext cx="337583" cy="314893"/>
          </a:xfrm>
          <a:custGeom>
            <a:avLst/>
            <a:gdLst>
              <a:gd name="connsiteX0" fmla="*/ 165435 w 285636"/>
              <a:gd name="connsiteY0" fmla="*/ 0 h 165434"/>
              <a:gd name="connsiteX1" fmla="*/ 285636 w 285636"/>
              <a:gd name="connsiteY1" fmla="*/ 0 h 165434"/>
              <a:gd name="connsiteX2" fmla="*/ 159592 w 285636"/>
              <a:gd name="connsiteY2" fmla="*/ 165434 h 165434"/>
              <a:gd name="connsiteX3" fmla="*/ 0 w 285636"/>
              <a:gd name="connsiteY3" fmla="*/ 165434 h 165434"/>
              <a:gd name="connsiteX4" fmla="*/ 165435 w 285636"/>
              <a:gd name="connsiteY4" fmla="*/ 0 h 16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636" h="165434">
                <a:moveTo>
                  <a:pt x="165435" y="0"/>
                </a:moveTo>
                <a:lnTo>
                  <a:pt x="285636" y="0"/>
                </a:lnTo>
                <a:lnTo>
                  <a:pt x="159592" y="165434"/>
                </a:lnTo>
                <a:lnTo>
                  <a:pt x="0" y="165434"/>
                </a:lnTo>
                <a:lnTo>
                  <a:pt x="16543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1067AF8F-8F6F-40F0-8CAE-A7587E6F7045}"/>
              </a:ext>
            </a:extLst>
          </p:cNvPr>
          <p:cNvSpPr txBox="1"/>
          <p:nvPr/>
        </p:nvSpPr>
        <p:spPr>
          <a:xfrm>
            <a:off x="7271368" y="2877354"/>
            <a:ext cx="472324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ru-RU" sz="2000" b="1" dirty="0">
                <a:solidFill>
                  <a:srgbClr val="0B2D50"/>
                </a:solidFill>
                <a:latin typeface="Arial"/>
              </a:rPr>
              <a:t>Разработать </a:t>
            </a:r>
            <a:r>
              <a:rPr lang="ru-RU" sz="2000" b="1" dirty="0">
                <a:solidFill>
                  <a:srgbClr val="0B2D50"/>
                </a:solidFill>
              </a:rPr>
              <a:t>информационно-аналитическую</a:t>
            </a:r>
            <a:r>
              <a:rPr lang="ru-RU" sz="2000" b="1" dirty="0">
                <a:solidFill>
                  <a:srgbClr val="0B2D50"/>
                </a:solidFill>
                <a:latin typeface="Arial"/>
              </a:rPr>
              <a:t> систему, дающую совет по лечению данного тип</a:t>
            </a:r>
            <a:r>
              <a:rPr lang="ru-RU" sz="2000" b="1" dirty="0">
                <a:solidFill>
                  <a:srgbClr val="0B2D50"/>
                </a:solidFill>
              </a:rPr>
              <a:t>а заболевания, используя язык </a:t>
            </a:r>
            <a:r>
              <a:rPr lang="en-US" sz="2000" b="1" dirty="0">
                <a:solidFill>
                  <a:srgbClr val="0B2D50"/>
                </a:solidFill>
              </a:rPr>
              <a:t>python </a:t>
            </a:r>
            <a:r>
              <a:rPr lang="ru-RU" sz="2000" b="1" dirty="0">
                <a:solidFill>
                  <a:srgbClr val="0B2D50"/>
                </a:solidFill>
              </a:rPr>
              <a:t>и библиотеку </a:t>
            </a:r>
            <a:r>
              <a:rPr lang="en-US" sz="2000" b="1" dirty="0" err="1">
                <a:solidFill>
                  <a:srgbClr val="0B2D50"/>
                </a:solidFill>
              </a:rPr>
              <a:t>experta</a:t>
            </a:r>
            <a:endParaRPr lang="ru-RU" sz="2000" b="1" dirty="0">
              <a:solidFill>
                <a:srgbClr val="0B2D50"/>
              </a:solidFill>
              <a:latin typeface="Arial"/>
            </a:endParaRPr>
          </a:p>
          <a:p>
            <a:pPr marR="0" lvl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ru-RU" sz="2000" b="1" dirty="0">
              <a:solidFill>
                <a:srgbClr val="0B2D50"/>
              </a:solidFill>
            </a:endParaRPr>
          </a:p>
          <a:p>
            <a:pPr marR="0" lvl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ru-RU" sz="2000" b="1" dirty="0">
                <a:solidFill>
                  <a:srgbClr val="0B2D50"/>
                </a:solidFill>
                <a:latin typeface="Arial"/>
              </a:rPr>
              <a:t>Разработать модуль системы, устанавливающую фенотип ожирения и СПКЯ</a:t>
            </a:r>
          </a:p>
          <a:p>
            <a:pPr marR="0" lvl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ru-RU" sz="2000" b="1" dirty="0">
              <a:solidFill>
                <a:srgbClr val="0B2D50"/>
              </a:solidFill>
              <a:latin typeface="Arial"/>
            </a:endParaRPr>
          </a:p>
          <a:p>
            <a:pPr marR="0" lvl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ru-RU" sz="2000" b="1" i="0" u="none" strike="noStrike" kern="1200" cap="none" spc="0" normalizeH="0" baseline="0" noProof="0" dirty="0">
                <a:ln>
                  <a:noFill/>
                </a:ln>
                <a:solidFill>
                  <a:srgbClr val="0B2D50"/>
                </a:solidFill>
                <a:effectLst/>
                <a:uLnTx/>
                <a:uFillTx/>
                <a:ea typeface="+mn-ea"/>
                <a:cs typeface="+mn-cs"/>
              </a:rPr>
              <a:t>Разработать модуль системы </a:t>
            </a:r>
            <a:r>
              <a:rPr lang="ru-RU" sz="2000" b="1" kern="1200" dirty="0">
                <a:solidFill>
                  <a:srgbClr val="0B2D50"/>
                </a:solidFill>
                <a:ea typeface="+mn-ea"/>
                <a:cs typeface="+mn-cs"/>
              </a:rPr>
              <a:t>рекомендации лекарств пациентам</a:t>
            </a:r>
          </a:p>
          <a:p>
            <a:pPr marR="0" lvl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ru-RU" sz="2000" b="1" i="0" u="none" strike="noStrike" kern="1200" cap="none" spc="0" normalizeH="0" baseline="0" noProof="0" dirty="0">
              <a:ln>
                <a:noFill/>
              </a:ln>
              <a:solidFill>
                <a:srgbClr val="0B2D5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R="0" lvl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ru-RU" sz="2000" b="1" i="0" u="none" strike="noStrike" kern="1200" cap="none" spc="0" normalizeH="0" baseline="0" noProof="0" dirty="0">
              <a:ln>
                <a:noFill/>
              </a:ln>
              <a:solidFill>
                <a:srgbClr val="0B2D5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6697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4">
            <a:extLst>
              <a:ext uri="{FF2B5EF4-FFF2-40B4-BE49-F238E27FC236}">
                <a16:creationId xmlns:a16="http://schemas.microsoft.com/office/drawing/2014/main" id="{81645762-FF4D-413E-971F-53E6B14705DD}"/>
              </a:ext>
            </a:extLst>
          </p:cNvPr>
          <p:cNvSpPr/>
          <p:nvPr/>
        </p:nvSpPr>
        <p:spPr>
          <a:xfrm>
            <a:off x="0" y="-6752"/>
            <a:ext cx="10043365" cy="11369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69F5A">
                  <a:lumMod val="20000"/>
                  <a:lumOff val="80000"/>
                </a:srgbClr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grpSp>
        <p:nvGrpSpPr>
          <p:cNvPr id="161" name="Google Shape;161;p4"/>
          <p:cNvGrpSpPr/>
          <p:nvPr/>
        </p:nvGrpSpPr>
        <p:grpSpPr>
          <a:xfrm>
            <a:off x="11330613" y="6242955"/>
            <a:ext cx="549398" cy="365125"/>
            <a:chOff x="11330613" y="6242955"/>
            <a:chExt cx="549398" cy="365125"/>
          </a:xfrm>
        </p:grpSpPr>
        <p:sp>
          <p:nvSpPr>
            <p:cNvPr id="162" name="Google Shape;162;p4"/>
            <p:cNvSpPr txBox="1"/>
            <p:nvPr/>
          </p:nvSpPr>
          <p:spPr>
            <a:xfrm>
              <a:off x="11330613" y="6242955"/>
              <a:ext cx="489912" cy="36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fld id="{00000000-1234-1234-1234-123412341234}" type="slidenum">
                <a:rPr lang="ru-RU" sz="1600">
                  <a:solidFill>
                    <a:srgbClr val="0A2C50"/>
                  </a:solidFill>
                  <a:latin typeface="Arial"/>
                  <a:ea typeface="Arial"/>
                  <a:cs typeface="Arial"/>
                  <a:sym typeface="Arial"/>
                </a:rPr>
                <a:t>7</a:t>
              </a:fld>
              <a:endParaRPr sz="1600">
                <a:solidFill>
                  <a:srgbClr val="0A2C5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3" name="Google Shape;163;p4"/>
            <p:cNvGrpSpPr/>
            <p:nvPr/>
          </p:nvGrpSpPr>
          <p:grpSpPr>
            <a:xfrm>
              <a:off x="11832703" y="6305825"/>
              <a:ext cx="47308" cy="239384"/>
              <a:chOff x="11832703" y="6305825"/>
              <a:chExt cx="47308" cy="239384"/>
            </a:xfrm>
          </p:grpSpPr>
          <p:sp>
            <p:nvSpPr>
              <p:cNvPr id="164" name="Google Shape;164;p4"/>
              <p:cNvSpPr/>
              <p:nvPr/>
            </p:nvSpPr>
            <p:spPr>
              <a:xfrm>
                <a:off x="11832703" y="6305825"/>
                <a:ext cx="47308" cy="45719"/>
              </a:xfrm>
              <a:prstGeom prst="rect">
                <a:avLst/>
              </a:prstGeom>
              <a:solidFill>
                <a:srgbClr val="AB1F0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4"/>
              <p:cNvSpPr/>
              <p:nvPr/>
            </p:nvSpPr>
            <p:spPr>
              <a:xfrm>
                <a:off x="11832703" y="6370380"/>
                <a:ext cx="47308" cy="45719"/>
              </a:xfrm>
              <a:prstGeom prst="rect">
                <a:avLst/>
              </a:prstGeom>
              <a:solidFill>
                <a:srgbClr val="86BAE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4"/>
              <p:cNvSpPr/>
              <p:nvPr/>
            </p:nvSpPr>
            <p:spPr>
              <a:xfrm>
                <a:off x="11832703" y="6434935"/>
                <a:ext cx="47308" cy="45719"/>
              </a:xfrm>
              <a:prstGeom prst="rect">
                <a:avLst/>
              </a:prstGeom>
              <a:solidFill>
                <a:srgbClr val="0B2D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11832703" y="6499490"/>
                <a:ext cx="47308" cy="45719"/>
              </a:xfrm>
              <a:prstGeom prst="rect">
                <a:avLst/>
              </a:prstGeom>
              <a:solidFill>
                <a:srgbClr val="1864B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69" name="Google Shape;169;p4" descr="Изображение выглядит как текст, логотип, эмблема, Шрифт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43365" y="92765"/>
            <a:ext cx="1843835" cy="103741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4"/>
          <p:cNvSpPr txBox="1"/>
          <p:nvPr/>
        </p:nvSpPr>
        <p:spPr>
          <a:xfrm>
            <a:off x="0" y="115456"/>
            <a:ext cx="10043365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>
                <a:solidFill>
                  <a:schemeClr val="tx2"/>
                </a:solidFill>
                <a:latin typeface="Arial Narrow"/>
                <a:ea typeface="Arial Narrow"/>
                <a:cs typeface="Arial Narrow"/>
                <a:sym typeface="Arial Narrow"/>
              </a:rPr>
              <a:t>TO-BE </a:t>
            </a:r>
            <a:r>
              <a:rPr lang="ru-RU" sz="4400" b="1" dirty="0">
                <a:solidFill>
                  <a:schemeClr val="tx2"/>
                </a:solidFill>
                <a:latin typeface="Arial Narrow"/>
                <a:ea typeface="Arial Narrow"/>
                <a:cs typeface="Arial Narrow"/>
                <a:sym typeface="Arial Narrow"/>
              </a:rPr>
              <a:t>«Лечение ожирения и СПКЯ» </a:t>
            </a:r>
            <a:endParaRPr sz="4400" b="1" dirty="0">
              <a:solidFill>
                <a:schemeClr val="tx2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F3EA34F-B6C8-4E6F-9E27-1B15BAE6DC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30175"/>
            <a:ext cx="12192000" cy="567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997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4">
            <a:extLst>
              <a:ext uri="{FF2B5EF4-FFF2-40B4-BE49-F238E27FC236}">
                <a16:creationId xmlns:a16="http://schemas.microsoft.com/office/drawing/2014/main" id="{81645762-FF4D-413E-971F-53E6B14705DD}"/>
              </a:ext>
            </a:extLst>
          </p:cNvPr>
          <p:cNvSpPr/>
          <p:nvPr/>
        </p:nvSpPr>
        <p:spPr>
          <a:xfrm>
            <a:off x="0" y="-6752"/>
            <a:ext cx="10043365" cy="11369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69F5A">
                  <a:lumMod val="20000"/>
                  <a:lumOff val="80000"/>
                </a:srgbClr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grpSp>
        <p:nvGrpSpPr>
          <p:cNvPr id="161" name="Google Shape;161;p4"/>
          <p:cNvGrpSpPr/>
          <p:nvPr/>
        </p:nvGrpSpPr>
        <p:grpSpPr>
          <a:xfrm>
            <a:off x="11330613" y="6242955"/>
            <a:ext cx="549398" cy="365125"/>
            <a:chOff x="11330613" y="6242955"/>
            <a:chExt cx="549398" cy="365125"/>
          </a:xfrm>
        </p:grpSpPr>
        <p:sp>
          <p:nvSpPr>
            <p:cNvPr id="162" name="Google Shape;162;p4"/>
            <p:cNvSpPr txBox="1"/>
            <p:nvPr/>
          </p:nvSpPr>
          <p:spPr>
            <a:xfrm>
              <a:off x="11330613" y="6242955"/>
              <a:ext cx="489912" cy="36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fld id="{00000000-1234-1234-1234-123412341234}" type="slidenum">
                <a:rPr lang="ru-RU" sz="1600">
                  <a:solidFill>
                    <a:srgbClr val="0A2C50"/>
                  </a:solidFill>
                  <a:latin typeface="Arial"/>
                  <a:ea typeface="Arial"/>
                  <a:cs typeface="Arial"/>
                  <a:sym typeface="Arial"/>
                </a:rPr>
                <a:t>8</a:t>
              </a:fld>
              <a:endParaRPr sz="1600">
                <a:solidFill>
                  <a:srgbClr val="0A2C5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3" name="Google Shape;163;p4"/>
            <p:cNvGrpSpPr/>
            <p:nvPr/>
          </p:nvGrpSpPr>
          <p:grpSpPr>
            <a:xfrm>
              <a:off x="11832703" y="6305825"/>
              <a:ext cx="47308" cy="239384"/>
              <a:chOff x="11832703" y="6305825"/>
              <a:chExt cx="47308" cy="239384"/>
            </a:xfrm>
          </p:grpSpPr>
          <p:sp>
            <p:nvSpPr>
              <p:cNvPr id="164" name="Google Shape;164;p4"/>
              <p:cNvSpPr/>
              <p:nvPr/>
            </p:nvSpPr>
            <p:spPr>
              <a:xfrm>
                <a:off x="11832703" y="6305825"/>
                <a:ext cx="47308" cy="45719"/>
              </a:xfrm>
              <a:prstGeom prst="rect">
                <a:avLst/>
              </a:prstGeom>
              <a:solidFill>
                <a:srgbClr val="AB1F0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4"/>
              <p:cNvSpPr/>
              <p:nvPr/>
            </p:nvSpPr>
            <p:spPr>
              <a:xfrm>
                <a:off x="11832703" y="6370380"/>
                <a:ext cx="47308" cy="45719"/>
              </a:xfrm>
              <a:prstGeom prst="rect">
                <a:avLst/>
              </a:prstGeom>
              <a:solidFill>
                <a:srgbClr val="86BAE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4"/>
              <p:cNvSpPr/>
              <p:nvPr/>
            </p:nvSpPr>
            <p:spPr>
              <a:xfrm>
                <a:off x="11832703" y="6434935"/>
                <a:ext cx="47308" cy="45719"/>
              </a:xfrm>
              <a:prstGeom prst="rect">
                <a:avLst/>
              </a:prstGeom>
              <a:solidFill>
                <a:srgbClr val="0B2D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11832703" y="6499490"/>
                <a:ext cx="47308" cy="45719"/>
              </a:xfrm>
              <a:prstGeom prst="rect">
                <a:avLst/>
              </a:prstGeom>
              <a:solidFill>
                <a:srgbClr val="1864B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69" name="Google Shape;169;p4" descr="Изображение выглядит как текст, логотип, эмблема, Шрифт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43365" y="92765"/>
            <a:ext cx="1843835" cy="103741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4"/>
          <p:cNvSpPr txBox="1"/>
          <p:nvPr/>
        </p:nvSpPr>
        <p:spPr>
          <a:xfrm>
            <a:off x="607869" y="188640"/>
            <a:ext cx="891717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solidFill>
                  <a:schemeClr val="tx2"/>
                </a:solidFill>
                <a:latin typeface="Arial Narrow"/>
                <a:ea typeface="Arial Narrow"/>
                <a:cs typeface="Arial Narrow"/>
                <a:sym typeface="Arial Narrow"/>
              </a:rPr>
              <a:t>Формирование требований к системе</a:t>
            </a:r>
            <a:endParaRPr sz="3600" b="1" dirty="0">
              <a:solidFill>
                <a:schemeClr val="tx2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4" name="Google Shape;232;p7">
            <a:extLst>
              <a:ext uri="{FF2B5EF4-FFF2-40B4-BE49-F238E27FC236}">
                <a16:creationId xmlns:a16="http://schemas.microsoft.com/office/drawing/2014/main" id="{C6249187-32AD-4922-8B12-FFD4BB951C94}"/>
              </a:ext>
            </a:extLst>
          </p:cNvPr>
          <p:cNvSpPr txBox="1"/>
          <p:nvPr/>
        </p:nvSpPr>
        <p:spPr>
          <a:xfrm>
            <a:off x="607868" y="1314364"/>
            <a:ext cx="3388836" cy="5401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</a:rPr>
              <a:t>Бизнес-требования</a:t>
            </a:r>
            <a:r>
              <a:rPr lang="ru-R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600" dirty="0"/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  Ускорение проведения приёма пациента на 25%</a:t>
            </a:r>
            <a:endParaRPr sz="2000" dirty="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 Уменьшение требуемого медицинского персонала для формирования алгоритма лечения пациента, снижение издержек медицинских организаций</a:t>
            </a:r>
            <a:endParaRPr sz="1600" dirty="0"/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3. Увеличение географии пациентов на 30 %</a:t>
            </a:r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</a:rPr>
              <a:t>4. Уменьшение когнитивной нагрузки на врача </a:t>
            </a:r>
            <a:endParaRPr sz="1600" dirty="0"/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232;p7">
            <a:extLst>
              <a:ext uri="{FF2B5EF4-FFF2-40B4-BE49-F238E27FC236}">
                <a16:creationId xmlns:a16="http://schemas.microsoft.com/office/drawing/2014/main" id="{055415AD-286E-4D6D-A8A7-43FE1F891689}"/>
              </a:ext>
            </a:extLst>
          </p:cNvPr>
          <p:cNvSpPr txBox="1"/>
          <p:nvPr/>
        </p:nvSpPr>
        <p:spPr>
          <a:xfrm>
            <a:off x="3996704" y="1280857"/>
            <a:ext cx="3182427" cy="5016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</a:rPr>
              <a:t>Пользовательские требования:</a:t>
            </a:r>
            <a:endParaRPr sz="1600" dirty="0"/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r>
              <a:rPr lang="ru-RU" sz="2000" dirty="0">
                <a:solidFill>
                  <a:schemeClr val="dk1"/>
                </a:solidFill>
              </a:rPr>
              <a:t>Возможность внесения данных анализов и результатов обследования</a:t>
            </a:r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r>
              <a:rPr lang="ru-RU" sz="2000" dirty="0">
                <a:solidFill>
                  <a:schemeClr val="dk1"/>
                </a:solidFill>
              </a:rPr>
              <a:t>Возможность получения алгоритма обследования пациента</a:t>
            </a:r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r>
              <a:rPr lang="ru-RU" sz="2000" dirty="0">
                <a:solidFill>
                  <a:schemeClr val="dk1"/>
                </a:solidFill>
              </a:rPr>
              <a:t>Возможность получения алгоритма лечения пациента</a:t>
            </a:r>
            <a:endParaRPr sz="1600" dirty="0"/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232;p7">
            <a:extLst>
              <a:ext uri="{FF2B5EF4-FFF2-40B4-BE49-F238E27FC236}">
                <a16:creationId xmlns:a16="http://schemas.microsoft.com/office/drawing/2014/main" id="{B589DCBA-F894-4656-A07B-943C543497A4}"/>
              </a:ext>
            </a:extLst>
          </p:cNvPr>
          <p:cNvSpPr txBox="1"/>
          <p:nvPr/>
        </p:nvSpPr>
        <p:spPr>
          <a:xfrm>
            <a:off x="7346630" y="1375739"/>
            <a:ext cx="3816483" cy="3708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</a:rPr>
              <a:t>Функциональные требования:</a:t>
            </a:r>
            <a:endParaRPr lang="ru-RU" sz="2000" dirty="0"/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r>
              <a:rPr lang="ru-RU" sz="2000" dirty="0">
                <a:solidFill>
                  <a:schemeClr val="dk1"/>
                </a:solidFill>
              </a:rPr>
              <a:t>Система должна иметь функцию формирования алгоритма лечения</a:t>
            </a:r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r>
              <a:rPr lang="ru-RU" sz="2000" dirty="0">
                <a:solidFill>
                  <a:schemeClr val="dk1"/>
                </a:solidFill>
              </a:rPr>
              <a:t>Система должна иметь функцию рекомендации препаратов</a:t>
            </a:r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r>
              <a:rPr lang="ru-R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Система должна иметь функцию предоставления </a:t>
            </a:r>
            <a:r>
              <a:rPr lang="ru-RU" sz="2000" dirty="0">
                <a:solidFill>
                  <a:schemeClr val="dk1"/>
                </a:solidFill>
              </a:rPr>
              <a:t>сформированных алгоритмов </a:t>
            </a:r>
            <a:endParaRPr lang="ru-RU"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88538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4">
            <a:extLst>
              <a:ext uri="{FF2B5EF4-FFF2-40B4-BE49-F238E27FC236}">
                <a16:creationId xmlns:a16="http://schemas.microsoft.com/office/drawing/2014/main" id="{81645762-FF4D-413E-971F-53E6B14705DD}"/>
              </a:ext>
            </a:extLst>
          </p:cNvPr>
          <p:cNvSpPr/>
          <p:nvPr/>
        </p:nvSpPr>
        <p:spPr>
          <a:xfrm>
            <a:off x="0" y="-6752"/>
            <a:ext cx="10043365" cy="11369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69F5A">
                  <a:lumMod val="20000"/>
                  <a:lumOff val="80000"/>
                </a:srgbClr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grpSp>
        <p:nvGrpSpPr>
          <p:cNvPr id="161" name="Google Shape;161;p4"/>
          <p:cNvGrpSpPr/>
          <p:nvPr/>
        </p:nvGrpSpPr>
        <p:grpSpPr>
          <a:xfrm>
            <a:off x="11330613" y="6242955"/>
            <a:ext cx="549398" cy="365125"/>
            <a:chOff x="11330613" y="6242955"/>
            <a:chExt cx="549398" cy="365125"/>
          </a:xfrm>
        </p:grpSpPr>
        <p:sp>
          <p:nvSpPr>
            <p:cNvPr id="162" name="Google Shape;162;p4"/>
            <p:cNvSpPr txBox="1"/>
            <p:nvPr/>
          </p:nvSpPr>
          <p:spPr>
            <a:xfrm>
              <a:off x="11330613" y="6242955"/>
              <a:ext cx="489912" cy="36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fld id="{00000000-1234-1234-1234-123412341234}" type="slidenum">
                <a:rPr lang="ru-RU" sz="1600">
                  <a:solidFill>
                    <a:srgbClr val="0A2C50"/>
                  </a:solidFill>
                  <a:latin typeface="Arial"/>
                  <a:ea typeface="Arial"/>
                  <a:cs typeface="Arial"/>
                  <a:sym typeface="Arial"/>
                </a:rPr>
                <a:t>9</a:t>
              </a:fld>
              <a:endParaRPr sz="1600">
                <a:solidFill>
                  <a:srgbClr val="0A2C5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3" name="Google Shape;163;p4"/>
            <p:cNvGrpSpPr/>
            <p:nvPr/>
          </p:nvGrpSpPr>
          <p:grpSpPr>
            <a:xfrm>
              <a:off x="11832703" y="6305825"/>
              <a:ext cx="47308" cy="239384"/>
              <a:chOff x="11832703" y="6305825"/>
              <a:chExt cx="47308" cy="239384"/>
            </a:xfrm>
          </p:grpSpPr>
          <p:sp>
            <p:nvSpPr>
              <p:cNvPr id="164" name="Google Shape;164;p4"/>
              <p:cNvSpPr/>
              <p:nvPr/>
            </p:nvSpPr>
            <p:spPr>
              <a:xfrm>
                <a:off x="11832703" y="6305825"/>
                <a:ext cx="47308" cy="45719"/>
              </a:xfrm>
              <a:prstGeom prst="rect">
                <a:avLst/>
              </a:prstGeom>
              <a:solidFill>
                <a:srgbClr val="AB1F0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4"/>
              <p:cNvSpPr/>
              <p:nvPr/>
            </p:nvSpPr>
            <p:spPr>
              <a:xfrm>
                <a:off x="11832703" y="6370380"/>
                <a:ext cx="47308" cy="45719"/>
              </a:xfrm>
              <a:prstGeom prst="rect">
                <a:avLst/>
              </a:prstGeom>
              <a:solidFill>
                <a:srgbClr val="86BAE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4"/>
              <p:cNvSpPr/>
              <p:nvPr/>
            </p:nvSpPr>
            <p:spPr>
              <a:xfrm>
                <a:off x="11832703" y="6434935"/>
                <a:ext cx="47308" cy="45719"/>
              </a:xfrm>
              <a:prstGeom prst="rect">
                <a:avLst/>
              </a:prstGeom>
              <a:solidFill>
                <a:srgbClr val="0B2D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11832703" y="6499490"/>
                <a:ext cx="47308" cy="45719"/>
              </a:xfrm>
              <a:prstGeom prst="rect">
                <a:avLst/>
              </a:prstGeom>
              <a:solidFill>
                <a:srgbClr val="1864B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69" name="Google Shape;169;p4" descr="Изображение выглядит как текст, логотип, эмблема, Шрифт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43365" y="92765"/>
            <a:ext cx="1843835" cy="103741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4"/>
          <p:cNvSpPr txBox="1"/>
          <p:nvPr/>
        </p:nvSpPr>
        <p:spPr>
          <a:xfrm>
            <a:off x="607869" y="188640"/>
            <a:ext cx="891717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solidFill>
                  <a:schemeClr val="tx2"/>
                </a:solidFill>
                <a:latin typeface="Arial Narrow"/>
                <a:ea typeface="Arial Narrow"/>
                <a:cs typeface="Arial Narrow"/>
                <a:sym typeface="Arial Narrow"/>
              </a:rPr>
              <a:t>Формирование требований к системе</a:t>
            </a:r>
            <a:endParaRPr sz="3600" b="1" dirty="0">
              <a:solidFill>
                <a:schemeClr val="tx2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5" name="Google Shape;232;p7">
            <a:extLst>
              <a:ext uri="{FF2B5EF4-FFF2-40B4-BE49-F238E27FC236}">
                <a16:creationId xmlns:a16="http://schemas.microsoft.com/office/drawing/2014/main" id="{B589DCBA-F894-4656-A07B-943C543497A4}"/>
              </a:ext>
            </a:extLst>
          </p:cNvPr>
          <p:cNvSpPr txBox="1"/>
          <p:nvPr/>
        </p:nvSpPr>
        <p:spPr>
          <a:xfrm>
            <a:off x="607870" y="1375739"/>
            <a:ext cx="10555244" cy="3816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dk1"/>
                </a:solidFill>
              </a:rPr>
              <a:t>Нефункциональные требования:</a:t>
            </a:r>
            <a:endParaRPr lang="ru-RU" sz="2000" b="1" dirty="0"/>
          </a:p>
          <a:p>
            <a:pPr marR="0" lvl="0" algn="l" rtl="0">
              <a:spcBef>
                <a:spcPts val="600"/>
              </a:spcBef>
              <a:spcAft>
                <a:spcPts val="0"/>
              </a:spcAft>
            </a:pPr>
            <a:r>
              <a:rPr lang="ru-RU" sz="2000" dirty="0">
                <a:solidFill>
                  <a:schemeClr val="dk1"/>
                </a:solidFill>
              </a:rPr>
              <a:t>a.	</a:t>
            </a:r>
            <a:r>
              <a:rPr lang="ru-RU" sz="2400" dirty="0">
                <a:solidFill>
                  <a:schemeClr val="dk1"/>
                </a:solidFill>
              </a:rPr>
              <a:t>Система должна быть реализована в виде вэб -приложения.</a:t>
            </a:r>
          </a:p>
          <a:p>
            <a:pPr marR="0" lvl="0" algn="l" rtl="0">
              <a:spcBef>
                <a:spcPts val="600"/>
              </a:spcBef>
              <a:spcAft>
                <a:spcPts val="0"/>
              </a:spcAft>
            </a:pPr>
            <a:r>
              <a:rPr lang="ru-RU" sz="2400" dirty="0">
                <a:solidFill>
                  <a:schemeClr val="dk1"/>
                </a:solidFill>
              </a:rPr>
              <a:t>b.	Анализ пользовательских данных должен проходить при помощи информационно-аналитической системы.</a:t>
            </a:r>
          </a:p>
          <a:p>
            <a:pPr marR="0" lvl="0" algn="l" rtl="0">
              <a:spcBef>
                <a:spcPts val="600"/>
              </a:spcBef>
              <a:spcAft>
                <a:spcPts val="0"/>
              </a:spcAft>
            </a:pPr>
            <a:r>
              <a:rPr lang="ru-RU" sz="2400" dirty="0">
                <a:solidFill>
                  <a:schemeClr val="dk1"/>
                </a:solidFill>
              </a:rPr>
              <a:t>c.	Хранение пользовательских данных должно производиться в базе данных на сервере.</a:t>
            </a:r>
          </a:p>
          <a:p>
            <a:pPr marR="0" lvl="0" algn="l" rtl="0">
              <a:spcBef>
                <a:spcPts val="600"/>
              </a:spcBef>
              <a:spcAft>
                <a:spcPts val="0"/>
              </a:spcAft>
            </a:pPr>
            <a:r>
              <a:rPr lang="ru-RU" sz="2400" dirty="0">
                <a:solidFill>
                  <a:schemeClr val="dk1"/>
                </a:solidFill>
              </a:rPr>
              <a:t>d.	Должен быть обеспечен удалённый доступ к системе.</a:t>
            </a:r>
          </a:p>
          <a:p>
            <a:pPr marR="0" lvl="0" algn="l" rtl="0">
              <a:spcBef>
                <a:spcPts val="600"/>
              </a:spcBef>
              <a:spcAft>
                <a:spcPts val="0"/>
              </a:spcAft>
            </a:pPr>
            <a:r>
              <a:rPr lang="ru-RU" sz="2400" dirty="0">
                <a:solidFill>
                  <a:schemeClr val="dk1"/>
                </a:solidFill>
              </a:rPr>
              <a:t>e.	Должна быть обеспечена масштабируемость системы.</a:t>
            </a:r>
          </a:p>
          <a:p>
            <a:pPr marR="0" lvl="0" algn="l" rtl="0">
              <a:spcBef>
                <a:spcPts val="600"/>
              </a:spcBef>
              <a:spcAft>
                <a:spcPts val="0"/>
              </a:spcAft>
            </a:pPr>
            <a:r>
              <a:rPr lang="ru-RU" sz="2400" dirty="0">
                <a:solidFill>
                  <a:schemeClr val="dk1"/>
                </a:solidFill>
              </a:rPr>
              <a:t>f.	Должна быть обеспечена безопасность передачи данных.</a:t>
            </a:r>
          </a:p>
        </p:txBody>
      </p:sp>
    </p:spTree>
    <p:extLst>
      <p:ext uri="{BB962C8B-B14F-4D97-AF65-F5344CB8AC3E}">
        <p14:creationId xmlns:p14="http://schemas.microsoft.com/office/powerpoint/2010/main" val="105013956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рэу">
      <a:dk1>
        <a:srgbClr val="0B2D50"/>
      </a:dk1>
      <a:lt1>
        <a:srgbClr val="FFFFFF"/>
      </a:lt1>
      <a:dk2>
        <a:srgbClr val="0B2D50"/>
      </a:dk2>
      <a:lt2>
        <a:srgbClr val="FFFFFF"/>
      </a:lt2>
      <a:accent1>
        <a:srgbClr val="0B2D50"/>
      </a:accent1>
      <a:accent2>
        <a:srgbClr val="AB1F03"/>
      </a:accent2>
      <a:accent3>
        <a:srgbClr val="C69F5A"/>
      </a:accent3>
      <a:accent4>
        <a:srgbClr val="1864B0"/>
      </a:accent4>
      <a:accent5>
        <a:srgbClr val="86BAEE"/>
      </a:accent5>
      <a:accent6>
        <a:srgbClr val="2A86E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28033</TotalTime>
  <Words>782</Words>
  <Application>Microsoft Office PowerPoint</Application>
  <PresentationFormat>Широкоэкранный</PresentationFormat>
  <Paragraphs>127</Paragraphs>
  <Slides>17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3" baseType="lpstr">
      <vt:lpstr>Open Sans</vt:lpstr>
      <vt:lpstr>Calibri</vt:lpstr>
      <vt:lpstr>Arial Narrow</vt:lpstr>
      <vt:lpstr>Playfair Display</vt:lpstr>
      <vt:lpstr>Arial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Бахметьева Татьяна Александровна</dc:creator>
  <cp:lastModifiedBy>dani_ideit@mail.ru</cp:lastModifiedBy>
  <cp:revision>111</cp:revision>
  <dcterms:created xsi:type="dcterms:W3CDTF">2022-12-06T06:31:10Z</dcterms:created>
  <dcterms:modified xsi:type="dcterms:W3CDTF">2024-06-18T04:22:08Z</dcterms:modified>
</cp:coreProperties>
</file>